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6"/>
  </p:notesMasterIdLst>
  <p:sldIdLst>
    <p:sldId id="257" r:id="rId3"/>
    <p:sldId id="272" r:id="rId4"/>
    <p:sldId id="261" r:id="rId5"/>
    <p:sldId id="263" r:id="rId6"/>
    <p:sldId id="264" r:id="rId7"/>
    <p:sldId id="274" r:id="rId8"/>
    <p:sldId id="265" r:id="rId9"/>
    <p:sldId id="266" r:id="rId10"/>
    <p:sldId id="267" r:id="rId11"/>
    <p:sldId id="275" r:id="rId12"/>
    <p:sldId id="270" r:id="rId13"/>
    <p:sldId id="273" r:id="rId14"/>
    <p:sldId id="271" r:id="rId15"/>
  </p:sldIdLst>
  <p:sldSz cx="9144000" cy="5143500" type="screen16x9"/>
  <p:notesSz cx="6858000" cy="9144000"/>
  <p:embeddedFontLst>
    <p:embeddedFont>
      <p:font typeface="Segoe UI" panose="020B0502040204020203" pitchFamily="3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Thin" panose="020B0604020202020204" charset="0"/>
      <p:regular r:id="rId29"/>
      <p:bold r:id="rId30"/>
      <p:italic r:id="rId31"/>
      <p:boldItalic r:id="rId32"/>
    </p:embeddedFont>
    <p:embeddedFont>
      <p:font typeface="Dosis" panose="020B0604020202020204" charset="0"/>
      <p:regular r:id="rId33"/>
      <p:bold r:id="rId34"/>
    </p:embeddedFont>
    <p:embeddedFont>
      <p:font typeface="Roboto Black" panose="020B0604020202020204"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138" y="1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97790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6728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2701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582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22513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8577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6474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1546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4056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9102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475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5" r:id="rId2"/>
    <p:sldLayoutId id="2147483686" r:id="rId3"/>
    <p:sldLayoutId id="2147483687" r:id="rId4"/>
    <p:sldLayoutId id="2147483688" r:id="rId5"/>
    <p:sldLayoutId id="2147483689" r:id="rId6"/>
    <p:sldLayoutId id="2147483690" r:id="rId7"/>
    <p:sldLayoutId id="214748369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4200" b="0" i="0" u="none" strike="noStrike" cap="none" dirty="0">
                <a:solidFill>
                  <a:schemeClr val="lt1"/>
                </a:solidFill>
                <a:latin typeface="Roboto Black"/>
                <a:ea typeface="Roboto Black"/>
                <a:cs typeface="Roboto Black"/>
                <a:sym typeface="Roboto Black"/>
              </a:rPr>
              <a:t>Usage Funnels with </a:t>
            </a:r>
            <a:r>
              <a:rPr lang="en-US" sz="4200" b="0" i="0" u="none" strike="noStrike" cap="none" dirty="0" err="1">
                <a:solidFill>
                  <a:schemeClr val="lt1"/>
                </a:solidFill>
                <a:latin typeface="Roboto Black"/>
                <a:ea typeface="Roboto Black"/>
                <a:cs typeface="Roboto Black"/>
                <a:sym typeface="Roboto Black"/>
              </a:rPr>
              <a:t>Warby</a:t>
            </a:r>
            <a:r>
              <a:rPr lang="en-US" sz="4200" b="0" i="0" u="none" strike="noStrike" cap="none" dirty="0">
                <a:solidFill>
                  <a:schemeClr val="lt1"/>
                </a:solidFill>
                <a:latin typeface="Roboto Black"/>
                <a:ea typeface="Roboto Black"/>
                <a:cs typeface="Roboto Black"/>
                <a:sym typeface="Roboto Black"/>
              </a:rPr>
              <a:t> Parker</a:t>
            </a:r>
            <a:endParaRPr sz="4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Emma Jamieson</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1/9/2019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699" y="292625"/>
            <a:ext cx="8107553"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Cont’d: Results from Previous Slide</a:t>
            </a:r>
            <a:endParaRPr sz="2400" b="1" i="0" u="none" strike="noStrike" cap="none" dirty="0">
              <a:solidFill>
                <a:srgbClr val="295269"/>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1CEAC63F-0103-4424-B273-8EEBCB3DA648}"/>
              </a:ext>
            </a:extLst>
          </p:cNvPr>
          <p:cNvGraphicFramePr>
            <a:graphicFrameLocks noGrp="1"/>
          </p:cNvGraphicFramePr>
          <p:nvPr>
            <p:extLst>
              <p:ext uri="{D42A27DB-BD31-4B8C-83A1-F6EECF244321}">
                <p14:modId xmlns:p14="http://schemas.microsoft.com/office/powerpoint/2010/main" val="365073789"/>
              </p:ext>
            </p:extLst>
          </p:nvPr>
        </p:nvGraphicFramePr>
        <p:xfrm>
          <a:off x="219449" y="1254438"/>
          <a:ext cx="3404283" cy="1533525"/>
        </p:xfrm>
        <a:graphic>
          <a:graphicData uri="http://schemas.openxmlformats.org/drawingml/2006/table">
            <a:tbl>
              <a:tblPr>
                <a:tableStyleId>{41C52BF7-F10D-42DD-8479-FF2DDF1A0279}</a:tableStyleId>
              </a:tblPr>
              <a:tblGrid>
                <a:gridCol w="1404003">
                  <a:extLst>
                    <a:ext uri="{9D8B030D-6E8A-4147-A177-3AD203B41FA5}">
                      <a16:colId xmlns:a16="http://schemas.microsoft.com/office/drawing/2014/main" val="4292321356"/>
                    </a:ext>
                  </a:extLst>
                </a:gridCol>
                <a:gridCol w="1002254">
                  <a:extLst>
                    <a:ext uri="{9D8B030D-6E8A-4147-A177-3AD203B41FA5}">
                      <a16:colId xmlns:a16="http://schemas.microsoft.com/office/drawing/2014/main" val="3495406849"/>
                    </a:ext>
                  </a:extLst>
                </a:gridCol>
                <a:gridCol w="998026">
                  <a:extLst>
                    <a:ext uri="{9D8B030D-6E8A-4147-A177-3AD203B41FA5}">
                      <a16:colId xmlns:a16="http://schemas.microsoft.com/office/drawing/2014/main" val="1612781709"/>
                    </a:ext>
                  </a:extLst>
                </a:gridCol>
              </a:tblGrid>
              <a:tr h="219075">
                <a:tc>
                  <a:txBody>
                    <a:bodyPr/>
                    <a:lstStyle/>
                    <a:p>
                      <a:pPr algn="ctr" fontAlgn="ctr"/>
                      <a:r>
                        <a:rPr lang="en-US" sz="1100" u="none" strike="noStrike" dirty="0" err="1">
                          <a:effectLst/>
                        </a:rPr>
                        <a:t>model_name</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of total</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37761387"/>
                  </a:ext>
                </a:extLst>
              </a:tr>
              <a:tr h="219075">
                <a:tc>
                  <a:txBody>
                    <a:bodyPr/>
                    <a:lstStyle/>
                    <a:p>
                      <a:pPr algn="ctr" fontAlgn="ctr"/>
                      <a:r>
                        <a:rPr lang="en-US" sz="1100" u="none" strike="noStrike">
                          <a:effectLst/>
                        </a:rPr>
                        <a:t>Eugene Narrow</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116</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23%</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818934075"/>
                  </a:ext>
                </a:extLst>
              </a:tr>
              <a:tr h="219075">
                <a:tc>
                  <a:txBody>
                    <a:bodyPr/>
                    <a:lstStyle/>
                    <a:p>
                      <a:pPr algn="ctr" fontAlgn="ctr"/>
                      <a:r>
                        <a:rPr lang="en-US" sz="1100" u="none" strike="noStrike">
                          <a:effectLst/>
                        </a:rPr>
                        <a:t>Dawes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107</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22%</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875560760"/>
                  </a:ext>
                </a:extLst>
              </a:tr>
              <a:tr h="219075">
                <a:tc>
                  <a:txBody>
                    <a:bodyPr/>
                    <a:lstStyle/>
                    <a:p>
                      <a:pPr algn="ctr" fontAlgn="ctr"/>
                      <a:r>
                        <a:rPr lang="en-US" sz="1100" u="none" strike="noStrike">
                          <a:effectLst/>
                        </a:rPr>
                        <a:t>Brady</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95</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19%</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326179151"/>
                  </a:ext>
                </a:extLst>
              </a:tr>
              <a:tr h="219075">
                <a:tc>
                  <a:txBody>
                    <a:bodyPr/>
                    <a:lstStyle/>
                    <a:p>
                      <a:pPr algn="ctr" fontAlgn="ctr"/>
                      <a:r>
                        <a:rPr lang="en-US" sz="1100" u="none" strike="noStrike">
                          <a:effectLst/>
                        </a:rPr>
                        <a:t>Lucy</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86</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17%</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590013998"/>
                  </a:ext>
                </a:extLst>
              </a:tr>
              <a:tr h="219075">
                <a:tc>
                  <a:txBody>
                    <a:bodyPr/>
                    <a:lstStyle/>
                    <a:p>
                      <a:pPr algn="ctr" fontAlgn="ctr"/>
                      <a:r>
                        <a:rPr lang="en-US" sz="1100" u="none" strike="noStrike">
                          <a:effectLst/>
                        </a:rPr>
                        <a:t>Olive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10%</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621289395"/>
                  </a:ext>
                </a:extLst>
              </a:tr>
              <a:tr h="219075">
                <a:tc>
                  <a:txBody>
                    <a:bodyPr/>
                    <a:lstStyle/>
                    <a:p>
                      <a:pPr algn="ctr" fontAlgn="ctr"/>
                      <a:r>
                        <a:rPr lang="en-US" sz="1100" u="none" strike="noStrike">
                          <a:effectLst/>
                        </a:rPr>
                        <a:t>Monocle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8%</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337818696"/>
                  </a:ext>
                </a:extLst>
              </a:tr>
            </a:tbl>
          </a:graphicData>
        </a:graphic>
      </p:graphicFrame>
      <p:graphicFrame>
        <p:nvGraphicFramePr>
          <p:cNvPr id="6" name="Table 5">
            <a:extLst>
              <a:ext uri="{FF2B5EF4-FFF2-40B4-BE49-F238E27FC236}">
                <a16:creationId xmlns:a16="http://schemas.microsoft.com/office/drawing/2014/main" id="{13779A55-E195-47EA-AF3A-0EE30C3CE7B6}"/>
              </a:ext>
            </a:extLst>
          </p:cNvPr>
          <p:cNvGraphicFramePr>
            <a:graphicFrameLocks noGrp="1"/>
          </p:cNvGraphicFramePr>
          <p:nvPr>
            <p:extLst>
              <p:ext uri="{D42A27DB-BD31-4B8C-83A1-F6EECF244321}">
                <p14:modId xmlns:p14="http://schemas.microsoft.com/office/powerpoint/2010/main" val="3761237162"/>
              </p:ext>
            </p:extLst>
          </p:nvPr>
        </p:nvGraphicFramePr>
        <p:xfrm>
          <a:off x="4273974" y="1577491"/>
          <a:ext cx="4033720" cy="2547520"/>
        </p:xfrm>
        <a:graphic>
          <a:graphicData uri="http://schemas.openxmlformats.org/drawingml/2006/table">
            <a:tbl>
              <a:tblPr>
                <a:tableStyleId>{41C52BF7-F10D-42DD-8479-FF2DDF1A0279}</a:tableStyleId>
              </a:tblPr>
              <a:tblGrid>
                <a:gridCol w="2050404">
                  <a:extLst>
                    <a:ext uri="{9D8B030D-6E8A-4147-A177-3AD203B41FA5}">
                      <a16:colId xmlns:a16="http://schemas.microsoft.com/office/drawing/2014/main" val="1652603693"/>
                    </a:ext>
                  </a:extLst>
                </a:gridCol>
                <a:gridCol w="993755">
                  <a:extLst>
                    <a:ext uri="{9D8B030D-6E8A-4147-A177-3AD203B41FA5}">
                      <a16:colId xmlns:a16="http://schemas.microsoft.com/office/drawing/2014/main" val="502710318"/>
                    </a:ext>
                  </a:extLst>
                </a:gridCol>
                <a:gridCol w="989561">
                  <a:extLst>
                    <a:ext uri="{9D8B030D-6E8A-4147-A177-3AD203B41FA5}">
                      <a16:colId xmlns:a16="http://schemas.microsoft.com/office/drawing/2014/main" val="1590101439"/>
                    </a:ext>
                  </a:extLst>
                </a:gridCol>
              </a:tblGrid>
              <a:tr h="254752">
                <a:tc>
                  <a:txBody>
                    <a:bodyPr/>
                    <a:lstStyle/>
                    <a:p>
                      <a:pPr algn="ctr" fontAlgn="ctr"/>
                      <a:r>
                        <a:rPr lang="en-US" sz="1100" u="none" strike="noStrike">
                          <a:effectLst/>
                        </a:rPr>
                        <a:t>color</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of total</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020288907"/>
                  </a:ext>
                </a:extLst>
              </a:tr>
              <a:tr h="254752">
                <a:tc>
                  <a:txBody>
                    <a:bodyPr/>
                    <a:lstStyle/>
                    <a:p>
                      <a:pPr algn="ctr" fontAlgn="ctr"/>
                      <a:r>
                        <a:rPr lang="en-US" sz="1100" u="none" strike="noStrike">
                          <a:effectLst/>
                        </a:rPr>
                        <a:t>Jet Black</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86</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17%</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372259639"/>
                  </a:ext>
                </a:extLst>
              </a:tr>
              <a:tr h="254752">
                <a:tc>
                  <a:txBody>
                    <a:bodyPr/>
                    <a:lstStyle/>
                    <a:p>
                      <a:pPr algn="ctr" fontAlgn="ctr"/>
                      <a:r>
                        <a:rPr lang="en-US" sz="1100" u="none" strike="noStrike">
                          <a:effectLst/>
                        </a:rPr>
                        <a:t>Driftwood Fade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63</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13%</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896884605"/>
                  </a:ext>
                </a:extLst>
              </a:tr>
              <a:tr h="254752">
                <a:tc>
                  <a:txBody>
                    <a:bodyPr/>
                    <a:lstStyle/>
                    <a:p>
                      <a:pPr algn="ctr" fontAlgn="ctr"/>
                      <a:r>
                        <a:rPr lang="en-US" sz="1100" u="none" strike="noStrike">
                          <a:effectLst/>
                        </a:rPr>
                        <a:t>Rosewood Tortoise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62</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13%</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322060772"/>
                  </a:ext>
                </a:extLst>
              </a:tr>
              <a:tr h="254752">
                <a:tc>
                  <a:txBody>
                    <a:bodyPr/>
                    <a:lstStyle/>
                    <a:p>
                      <a:pPr algn="ctr" fontAlgn="ctr"/>
                      <a:r>
                        <a:rPr lang="en-US" sz="1100" u="none" strike="noStrike" dirty="0">
                          <a:effectLst/>
                        </a:rPr>
                        <a:t>Rose Crystal</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54</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135911501"/>
                  </a:ext>
                </a:extLst>
              </a:tr>
              <a:tr h="254752">
                <a:tc>
                  <a:txBody>
                    <a:bodyPr/>
                    <a:lstStyle/>
                    <a:p>
                      <a:pPr algn="ctr" fontAlgn="ctr"/>
                      <a:r>
                        <a:rPr lang="en-US" sz="1100" u="none" strike="noStrike" dirty="0">
                          <a:effectLst/>
                        </a:rPr>
                        <a:t>Layered Tortoise Matte</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52</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632395811"/>
                  </a:ext>
                </a:extLst>
              </a:tr>
              <a:tr h="254752">
                <a:tc>
                  <a:txBody>
                    <a:bodyPr/>
                    <a:lstStyle/>
                    <a:p>
                      <a:pPr algn="ctr" fontAlgn="ctr"/>
                      <a:r>
                        <a:rPr lang="en-US" sz="1100" u="none" strike="noStrike">
                          <a:effectLst/>
                        </a:rPr>
                        <a:t>Pearled Tortoise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966140317"/>
                  </a:ext>
                </a:extLst>
              </a:tr>
              <a:tr h="254752">
                <a:tc>
                  <a:txBody>
                    <a:bodyPr/>
                    <a:lstStyle/>
                    <a:p>
                      <a:pPr algn="ctr" fontAlgn="ctr"/>
                      <a:r>
                        <a:rPr lang="en-US" sz="1100" u="none" strike="noStrike">
                          <a:effectLst/>
                        </a:rPr>
                        <a:t>Elderflower Crystal</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44</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9%</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400928571"/>
                  </a:ext>
                </a:extLst>
              </a:tr>
              <a:tr h="254752">
                <a:tc>
                  <a:txBody>
                    <a:bodyPr/>
                    <a:lstStyle/>
                    <a:p>
                      <a:pPr algn="ctr" fontAlgn="ctr"/>
                      <a:r>
                        <a:rPr lang="en-US" sz="1100" u="none" strike="noStrike">
                          <a:effectLst/>
                        </a:rPr>
                        <a:t>Sea Glass Gray</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43</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9%</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096971844"/>
                  </a:ext>
                </a:extLst>
              </a:tr>
              <a:tr h="254752">
                <a:tc>
                  <a:txBody>
                    <a:bodyPr/>
                    <a:lstStyle/>
                    <a:p>
                      <a:pPr algn="ctr" fontAlgn="ctr"/>
                      <a:r>
                        <a:rPr lang="en-US" sz="1100" u="none" strike="noStrike">
                          <a:effectLst/>
                        </a:rPr>
                        <a:t>Endangered Tortoise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8%</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231026574"/>
                  </a:ext>
                </a:extLst>
              </a:tr>
            </a:tbl>
          </a:graphicData>
        </a:graphic>
      </p:graphicFrame>
      <p:graphicFrame>
        <p:nvGraphicFramePr>
          <p:cNvPr id="7" name="Table 6">
            <a:extLst>
              <a:ext uri="{FF2B5EF4-FFF2-40B4-BE49-F238E27FC236}">
                <a16:creationId xmlns:a16="http://schemas.microsoft.com/office/drawing/2014/main" id="{6B475796-E121-4650-B997-70549FB05117}"/>
              </a:ext>
            </a:extLst>
          </p:cNvPr>
          <p:cNvGraphicFramePr>
            <a:graphicFrameLocks noGrp="1"/>
          </p:cNvGraphicFramePr>
          <p:nvPr>
            <p:extLst>
              <p:ext uri="{D42A27DB-BD31-4B8C-83A1-F6EECF244321}">
                <p14:modId xmlns:p14="http://schemas.microsoft.com/office/powerpoint/2010/main" val="752005300"/>
              </p:ext>
            </p:extLst>
          </p:nvPr>
        </p:nvGraphicFramePr>
        <p:xfrm>
          <a:off x="219448" y="3115410"/>
          <a:ext cx="3404283" cy="1388856"/>
        </p:xfrm>
        <a:graphic>
          <a:graphicData uri="http://schemas.openxmlformats.org/drawingml/2006/table">
            <a:tbl>
              <a:tblPr>
                <a:tableStyleId>{41C52BF7-F10D-42DD-8479-FF2DDF1A0279}</a:tableStyleId>
              </a:tblPr>
              <a:tblGrid>
                <a:gridCol w="729489">
                  <a:extLst>
                    <a:ext uri="{9D8B030D-6E8A-4147-A177-3AD203B41FA5}">
                      <a16:colId xmlns:a16="http://schemas.microsoft.com/office/drawing/2014/main" val="2044491178"/>
                    </a:ext>
                  </a:extLst>
                </a:gridCol>
                <a:gridCol w="1340224">
                  <a:extLst>
                    <a:ext uri="{9D8B030D-6E8A-4147-A177-3AD203B41FA5}">
                      <a16:colId xmlns:a16="http://schemas.microsoft.com/office/drawing/2014/main" val="248193171"/>
                    </a:ext>
                  </a:extLst>
                </a:gridCol>
                <a:gridCol w="1334570">
                  <a:extLst>
                    <a:ext uri="{9D8B030D-6E8A-4147-A177-3AD203B41FA5}">
                      <a16:colId xmlns:a16="http://schemas.microsoft.com/office/drawing/2014/main" val="1286853722"/>
                    </a:ext>
                  </a:extLst>
                </a:gridCol>
              </a:tblGrid>
              <a:tr h="347214">
                <a:tc>
                  <a:txBody>
                    <a:bodyPr/>
                    <a:lstStyle/>
                    <a:p>
                      <a:pPr algn="ctr" fontAlgn="ctr"/>
                      <a:r>
                        <a:rPr lang="en-US" sz="1100" u="none" strike="noStrike">
                          <a:effectLst/>
                        </a:rPr>
                        <a:t>price</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 of total</a:t>
                      </a:r>
                      <a:endParaRPr lang="en-US" sz="1100" b="1" i="0" u="none" strike="noStrike" dirty="0">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585199113"/>
                  </a:ext>
                </a:extLst>
              </a:tr>
              <a:tr h="347214">
                <a:tc>
                  <a:txBody>
                    <a:bodyPr/>
                    <a:lstStyle/>
                    <a:p>
                      <a:pPr algn="ctr" fontAlgn="ctr"/>
                      <a:r>
                        <a:rPr lang="en-US" sz="1100" u="none" strike="noStrike">
                          <a:effectLst/>
                        </a:rPr>
                        <a:t>95</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261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53%</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201973991"/>
                  </a:ext>
                </a:extLst>
              </a:tr>
              <a:tr h="347214">
                <a:tc>
                  <a:txBody>
                    <a:bodyPr/>
                    <a:lstStyle/>
                    <a:p>
                      <a:pPr algn="ctr" fontAlgn="ctr"/>
                      <a:r>
                        <a:rPr lang="en-US" sz="1100" u="none" strike="noStrike">
                          <a:effectLst/>
                        </a:rPr>
                        <a:t>150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193</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39%</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49250163"/>
                  </a:ext>
                </a:extLst>
              </a:tr>
              <a:tr h="347214">
                <a:tc>
                  <a:txBody>
                    <a:bodyPr/>
                    <a:lstStyle/>
                    <a:p>
                      <a:pPr algn="ctr" fontAlgn="ctr"/>
                      <a:r>
                        <a:rPr lang="en-US" sz="1100" u="none" strike="noStrike">
                          <a:effectLst/>
                        </a:rPr>
                        <a:t>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8%</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557103722"/>
                  </a:ext>
                </a:extLst>
              </a:tr>
            </a:tbl>
          </a:graphicData>
        </a:graphic>
      </p:graphicFrame>
    </p:spTree>
    <p:extLst>
      <p:ext uri="{BB962C8B-B14F-4D97-AF65-F5344CB8AC3E}">
        <p14:creationId xmlns:p14="http://schemas.microsoft.com/office/powerpoint/2010/main" val="213011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Cont’d: Conversion from Quiz to Try On</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94000" y="1201325"/>
            <a:ext cx="4559280" cy="171120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1000 customers took the quiz</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750 customers tried glasses on at home</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This means that there was a 75% conversion rate from a customer taking the quiz to moving on to try glasses on at home</a:t>
            </a:r>
          </a:p>
        </p:txBody>
      </p:sp>
      <p:sp>
        <p:nvSpPr>
          <p:cNvPr id="5" name="Shape 323">
            <a:extLst>
              <a:ext uri="{FF2B5EF4-FFF2-40B4-BE49-F238E27FC236}">
                <a16:creationId xmlns:a16="http://schemas.microsoft.com/office/drawing/2014/main" id="{ED297399-44B2-4B77-A153-14945AC4B968}"/>
              </a:ext>
            </a:extLst>
          </p:cNvPr>
          <p:cNvSpPr txBox="1"/>
          <p:nvPr/>
        </p:nvSpPr>
        <p:spPr>
          <a:xfrm>
            <a:off x="4917440" y="1201324"/>
            <a:ext cx="4132560" cy="1711207"/>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'quiz'</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'home try </a:t>
            </a:r>
            <a:r>
              <a:rPr lang="en-US" sz="900" dirty="0" err="1">
                <a:latin typeface="Courier New"/>
                <a:ea typeface="Courier New"/>
                <a:cs typeface="Courier New"/>
                <a:sym typeface="Courier New"/>
              </a:rPr>
              <a:t>ons'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graphicFrame>
        <p:nvGraphicFramePr>
          <p:cNvPr id="2" name="Table 1">
            <a:extLst>
              <a:ext uri="{FF2B5EF4-FFF2-40B4-BE49-F238E27FC236}">
                <a16:creationId xmlns:a16="http://schemas.microsoft.com/office/drawing/2014/main" id="{26C10145-3E6D-4BCC-A429-6F33D056EAA4}"/>
              </a:ext>
            </a:extLst>
          </p:cNvPr>
          <p:cNvGraphicFramePr>
            <a:graphicFrameLocks noGrp="1"/>
          </p:cNvGraphicFramePr>
          <p:nvPr>
            <p:extLst>
              <p:ext uri="{D42A27DB-BD31-4B8C-83A1-F6EECF244321}">
                <p14:modId xmlns:p14="http://schemas.microsoft.com/office/powerpoint/2010/main" val="4123970481"/>
              </p:ext>
            </p:extLst>
          </p:nvPr>
        </p:nvGraphicFramePr>
        <p:xfrm>
          <a:off x="2241973" y="3257972"/>
          <a:ext cx="4331484" cy="1009228"/>
        </p:xfrm>
        <a:graphic>
          <a:graphicData uri="http://schemas.openxmlformats.org/drawingml/2006/table">
            <a:tbl>
              <a:tblPr>
                <a:tableStyleId>{41C52BF7-F10D-42DD-8479-FF2DDF1A0279}</a:tableStyleId>
              </a:tblPr>
              <a:tblGrid>
                <a:gridCol w="999573">
                  <a:extLst>
                    <a:ext uri="{9D8B030D-6E8A-4147-A177-3AD203B41FA5}">
                      <a16:colId xmlns:a16="http://schemas.microsoft.com/office/drawing/2014/main" val="4249583766"/>
                    </a:ext>
                  </a:extLst>
                </a:gridCol>
                <a:gridCol w="1790903">
                  <a:extLst>
                    <a:ext uri="{9D8B030D-6E8A-4147-A177-3AD203B41FA5}">
                      <a16:colId xmlns:a16="http://schemas.microsoft.com/office/drawing/2014/main" val="1545751293"/>
                    </a:ext>
                  </a:extLst>
                </a:gridCol>
                <a:gridCol w="1541008">
                  <a:extLst>
                    <a:ext uri="{9D8B030D-6E8A-4147-A177-3AD203B41FA5}">
                      <a16:colId xmlns:a16="http://schemas.microsoft.com/office/drawing/2014/main" val="376873457"/>
                    </a:ext>
                  </a:extLst>
                </a:gridCol>
              </a:tblGrid>
              <a:tr h="504614">
                <a:tc>
                  <a:txBody>
                    <a:bodyPr/>
                    <a:lstStyle/>
                    <a:p>
                      <a:pPr algn="ctr" fontAlgn="ctr"/>
                      <a:r>
                        <a:rPr lang="en-US" sz="1100" u="none" strike="noStrike">
                          <a:effectLst/>
                        </a:rPr>
                        <a:t>quiz</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home try ons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Conversion</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170559827"/>
                  </a:ext>
                </a:extLst>
              </a:tr>
              <a:tr h="504614">
                <a:tc>
                  <a:txBody>
                    <a:bodyPr/>
                    <a:lstStyle/>
                    <a:p>
                      <a:pPr algn="ctr" fontAlgn="ctr"/>
                      <a:r>
                        <a:rPr lang="en-US" sz="1100" u="none" strike="noStrike">
                          <a:effectLst/>
                        </a:rPr>
                        <a:t>1000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750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75%</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291593507"/>
                  </a:ext>
                </a:extLst>
              </a:tr>
            </a:tbl>
          </a:graphicData>
        </a:graphic>
      </p:graphicFrame>
    </p:spTree>
    <p:extLst>
      <p:ext uri="{BB962C8B-B14F-4D97-AF65-F5344CB8AC3E}">
        <p14:creationId xmlns:p14="http://schemas.microsoft.com/office/powerpoint/2010/main" val="392384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Cont’d: Conversion from Try On to Purchase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94000" y="1350337"/>
            <a:ext cx="4288347" cy="166379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750 customers tried glasses on at home</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495 of those customers went on to make a purchase</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This means that there was a 66% conversion rate</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This is useful information for </a:t>
            </a:r>
            <a:r>
              <a:rPr lang="en-US" sz="1200" dirty="0" err="1">
                <a:latin typeface="Roboto"/>
                <a:ea typeface="Roboto"/>
                <a:cs typeface="Roboto"/>
                <a:sym typeface="Roboto"/>
              </a:rPr>
              <a:t>Warby</a:t>
            </a:r>
            <a:r>
              <a:rPr lang="en-US" sz="1200" dirty="0">
                <a:latin typeface="Roboto"/>
                <a:ea typeface="Roboto"/>
                <a:cs typeface="Roboto"/>
                <a:sym typeface="Roboto"/>
              </a:rPr>
              <a:t> Parker as customers who receive glasses to try  on at home are likely to convert to purchase.</a:t>
            </a:r>
          </a:p>
        </p:txBody>
      </p:sp>
      <p:sp>
        <p:nvSpPr>
          <p:cNvPr id="5" name="Shape 323">
            <a:extLst>
              <a:ext uri="{FF2B5EF4-FFF2-40B4-BE49-F238E27FC236}">
                <a16:creationId xmlns:a16="http://schemas.microsoft.com/office/drawing/2014/main" id="{ED297399-44B2-4B77-A153-14945AC4B968}"/>
              </a:ext>
            </a:extLst>
          </p:cNvPr>
          <p:cNvSpPr txBox="1"/>
          <p:nvPr/>
        </p:nvSpPr>
        <p:spPr>
          <a:xfrm>
            <a:off x="4761653" y="1350337"/>
            <a:ext cx="4288347" cy="166379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'Try </a:t>
            </a:r>
            <a:r>
              <a:rPr lang="en-US" sz="900" dirty="0" err="1">
                <a:latin typeface="Courier New"/>
                <a:ea typeface="Courier New"/>
                <a:cs typeface="Courier New"/>
                <a:sym typeface="Courier New"/>
              </a:rPr>
              <a:t>Ons'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'Purchases'</a:t>
            </a:r>
          </a:p>
          <a:p>
            <a:pPr lvl="0">
              <a:buClr>
                <a:schemeClr val="dk1"/>
              </a:buClr>
              <a:buSzPts val="1100"/>
            </a:pPr>
            <a:r>
              <a:rPr lang="en-US" sz="900" dirty="0">
                <a:latin typeface="Courier New"/>
                <a:ea typeface="Courier New"/>
                <a:cs typeface="Courier New"/>
                <a:sym typeface="Courier New"/>
              </a:rPr>
              <a:t>FROM purchase;</a:t>
            </a:r>
          </a:p>
        </p:txBody>
      </p:sp>
      <p:graphicFrame>
        <p:nvGraphicFramePr>
          <p:cNvPr id="2" name="Table 1">
            <a:extLst>
              <a:ext uri="{FF2B5EF4-FFF2-40B4-BE49-F238E27FC236}">
                <a16:creationId xmlns:a16="http://schemas.microsoft.com/office/drawing/2014/main" id="{4DC4DBC9-6874-49CA-A9F8-7E2618D1848B}"/>
              </a:ext>
            </a:extLst>
          </p:cNvPr>
          <p:cNvGraphicFramePr>
            <a:graphicFrameLocks noGrp="1"/>
          </p:cNvGraphicFramePr>
          <p:nvPr>
            <p:extLst>
              <p:ext uri="{D42A27DB-BD31-4B8C-83A1-F6EECF244321}">
                <p14:modId xmlns:p14="http://schemas.microsoft.com/office/powerpoint/2010/main" val="323164463"/>
              </p:ext>
            </p:extLst>
          </p:nvPr>
        </p:nvGraphicFramePr>
        <p:xfrm>
          <a:off x="2465493" y="3382220"/>
          <a:ext cx="3603413" cy="1243966"/>
        </p:xfrm>
        <a:graphic>
          <a:graphicData uri="http://schemas.openxmlformats.org/drawingml/2006/table">
            <a:tbl>
              <a:tblPr>
                <a:tableStyleId>{41C52BF7-F10D-42DD-8479-FF2DDF1A0279}</a:tableStyleId>
              </a:tblPr>
              <a:tblGrid>
                <a:gridCol w="991333">
                  <a:extLst>
                    <a:ext uri="{9D8B030D-6E8A-4147-A177-3AD203B41FA5}">
                      <a16:colId xmlns:a16="http://schemas.microsoft.com/office/drawing/2014/main" val="429601568"/>
                    </a:ext>
                  </a:extLst>
                </a:gridCol>
                <a:gridCol w="1243099">
                  <a:extLst>
                    <a:ext uri="{9D8B030D-6E8A-4147-A177-3AD203B41FA5}">
                      <a16:colId xmlns:a16="http://schemas.microsoft.com/office/drawing/2014/main" val="975981157"/>
                    </a:ext>
                  </a:extLst>
                </a:gridCol>
                <a:gridCol w="1368981">
                  <a:extLst>
                    <a:ext uri="{9D8B030D-6E8A-4147-A177-3AD203B41FA5}">
                      <a16:colId xmlns:a16="http://schemas.microsoft.com/office/drawing/2014/main" val="3659460610"/>
                    </a:ext>
                  </a:extLst>
                </a:gridCol>
              </a:tblGrid>
              <a:tr h="621983">
                <a:tc>
                  <a:txBody>
                    <a:bodyPr/>
                    <a:lstStyle/>
                    <a:p>
                      <a:pPr algn="ctr" fontAlgn="ctr"/>
                      <a:r>
                        <a:rPr lang="en-US" sz="1100" u="none" strike="noStrike">
                          <a:effectLst/>
                        </a:rPr>
                        <a:t>Try Ons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Purchases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Conversion</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552945613"/>
                  </a:ext>
                </a:extLst>
              </a:tr>
              <a:tr h="621983">
                <a:tc>
                  <a:txBody>
                    <a:bodyPr/>
                    <a:lstStyle/>
                    <a:p>
                      <a:pPr algn="ctr" fontAlgn="ctr"/>
                      <a:r>
                        <a:rPr lang="en-US" sz="1100" u="none" strike="noStrike">
                          <a:effectLst/>
                        </a:rPr>
                        <a:t>750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495</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66%</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837060155"/>
                  </a:ext>
                </a:extLst>
              </a:tr>
            </a:tbl>
          </a:graphicData>
        </a:graphic>
      </p:graphicFrame>
    </p:spTree>
    <p:extLst>
      <p:ext uri="{BB962C8B-B14F-4D97-AF65-F5344CB8AC3E}">
        <p14:creationId xmlns:p14="http://schemas.microsoft.com/office/powerpoint/2010/main" val="383377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Cont’d: 3 Pairs vs. 5 Pairs Test Results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94000" y="1350337"/>
            <a:ext cx="4920900" cy="250378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Customers who received 5 pairs of glasses to try on in the mail had a higher likelihood of converting and making a purchase. This means </a:t>
            </a:r>
            <a:r>
              <a:rPr lang="en-US" sz="1200" dirty="0" err="1">
                <a:latin typeface="Roboto"/>
                <a:ea typeface="Roboto"/>
                <a:cs typeface="Roboto"/>
                <a:sym typeface="Roboto"/>
              </a:rPr>
              <a:t>Warby</a:t>
            </a:r>
            <a:r>
              <a:rPr lang="en-US" sz="1200" dirty="0">
                <a:latin typeface="Roboto"/>
                <a:ea typeface="Roboto"/>
                <a:cs typeface="Roboto"/>
                <a:sym typeface="Roboto"/>
              </a:rPr>
              <a:t> Parker is better off sending customers 5 pairs of glasses to try on. </a:t>
            </a:r>
          </a:p>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This is probably because with more glasses to try on at home, customers are more likely to find a pair that they like, they are also more likely to feel like they had a lot of options and there isn’t anything better out there, ‘fear of better options.’</a:t>
            </a:r>
          </a:p>
        </p:txBody>
      </p:sp>
      <p:sp>
        <p:nvSpPr>
          <p:cNvPr id="5" name="Shape 323">
            <a:extLst>
              <a:ext uri="{FF2B5EF4-FFF2-40B4-BE49-F238E27FC236}">
                <a16:creationId xmlns:a16="http://schemas.microsoft.com/office/drawing/2014/main" id="{ED297399-44B2-4B77-A153-14945AC4B968}"/>
              </a:ext>
            </a:extLst>
          </p:cNvPr>
          <p:cNvSpPr txBox="1"/>
          <p:nvPr/>
        </p:nvSpPr>
        <p:spPr>
          <a:xfrm>
            <a:off x="5179100" y="1350337"/>
            <a:ext cx="3870900" cy="250378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purchase_funnel</a:t>
            </a:r>
            <a:r>
              <a:rPr lang="en-US" sz="900" dirty="0">
                <a:latin typeface="Courier New"/>
                <a:ea typeface="Courier New"/>
                <a:cs typeface="Courier New"/>
                <a:sym typeface="Courier New"/>
              </a:rPr>
              <a:t> AS</a:t>
            </a: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quiz.user_id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home_try_on.user_id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home_try_on.number_of_pairs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purchase.user_id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quiz.user_id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home_try_on.user_id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on </a:t>
            </a:r>
            <a:r>
              <a:rPr lang="en-US" sz="900" dirty="0" err="1">
                <a:latin typeface="Courier New"/>
                <a:ea typeface="Courier New"/>
                <a:cs typeface="Courier New"/>
                <a:sym typeface="Courier New"/>
              </a:rPr>
              <a:t>home_try_on.user_id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purchase.user_id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COUNT(</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purchase_funnel</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 1</a:t>
            </a: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graphicFrame>
        <p:nvGraphicFramePr>
          <p:cNvPr id="2" name="Table 1">
            <a:extLst>
              <a:ext uri="{FF2B5EF4-FFF2-40B4-BE49-F238E27FC236}">
                <a16:creationId xmlns:a16="http://schemas.microsoft.com/office/drawing/2014/main" id="{6114B12A-F1AC-4270-B90B-8CFC64148DA4}"/>
              </a:ext>
            </a:extLst>
          </p:cNvPr>
          <p:cNvGraphicFramePr>
            <a:graphicFrameLocks noGrp="1"/>
          </p:cNvGraphicFramePr>
          <p:nvPr>
            <p:extLst>
              <p:ext uri="{D42A27DB-BD31-4B8C-83A1-F6EECF244321}">
                <p14:modId xmlns:p14="http://schemas.microsoft.com/office/powerpoint/2010/main" val="2102931363"/>
              </p:ext>
            </p:extLst>
          </p:nvPr>
        </p:nvGraphicFramePr>
        <p:xfrm>
          <a:off x="1923627" y="3948947"/>
          <a:ext cx="4734561" cy="1056546"/>
        </p:xfrm>
        <a:graphic>
          <a:graphicData uri="http://schemas.openxmlformats.org/drawingml/2006/table">
            <a:tbl>
              <a:tblPr>
                <a:tableStyleId>{41C52BF7-F10D-42DD-8479-FF2DDF1A0279}</a:tableStyleId>
              </a:tblPr>
              <a:tblGrid>
                <a:gridCol w="1726188">
                  <a:extLst>
                    <a:ext uri="{9D8B030D-6E8A-4147-A177-3AD203B41FA5}">
                      <a16:colId xmlns:a16="http://schemas.microsoft.com/office/drawing/2014/main" val="410154154"/>
                    </a:ext>
                  </a:extLst>
                </a:gridCol>
                <a:gridCol w="1322959">
                  <a:extLst>
                    <a:ext uri="{9D8B030D-6E8A-4147-A177-3AD203B41FA5}">
                      <a16:colId xmlns:a16="http://schemas.microsoft.com/office/drawing/2014/main" val="3460551062"/>
                    </a:ext>
                  </a:extLst>
                </a:gridCol>
                <a:gridCol w="1685414">
                  <a:extLst>
                    <a:ext uri="{9D8B030D-6E8A-4147-A177-3AD203B41FA5}">
                      <a16:colId xmlns:a16="http://schemas.microsoft.com/office/drawing/2014/main" val="1948107617"/>
                    </a:ext>
                  </a:extLst>
                </a:gridCol>
              </a:tblGrid>
              <a:tr h="352182">
                <a:tc>
                  <a:txBody>
                    <a:bodyPr/>
                    <a:lstStyle/>
                    <a:p>
                      <a:pPr algn="ctr" fontAlgn="ctr"/>
                      <a:r>
                        <a:rPr lang="en-US" sz="1100" u="none" strike="noStrike">
                          <a:effectLst/>
                        </a:rPr>
                        <a:t>number_of_pairs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purchases</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Conversion</a:t>
                      </a:r>
                      <a:endParaRPr lang="en-US" sz="1100" b="1" i="0" u="none" strike="noStrike" dirty="0">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440133195"/>
                  </a:ext>
                </a:extLst>
              </a:tr>
              <a:tr h="352182">
                <a:tc>
                  <a:txBody>
                    <a:bodyPr/>
                    <a:lstStyle/>
                    <a:p>
                      <a:pPr algn="ctr" fontAlgn="ctr"/>
                      <a:r>
                        <a:rPr lang="en-US" sz="1100" u="none" strike="noStrike">
                          <a:effectLst/>
                        </a:rPr>
                        <a:t>3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201</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41%</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798745305"/>
                  </a:ext>
                </a:extLst>
              </a:tr>
              <a:tr h="352182">
                <a:tc>
                  <a:txBody>
                    <a:bodyPr/>
                    <a:lstStyle/>
                    <a:p>
                      <a:pPr algn="ctr" fontAlgn="ctr"/>
                      <a:r>
                        <a:rPr lang="en-US" sz="1100" u="none" strike="noStrike">
                          <a:effectLst/>
                        </a:rPr>
                        <a:t>5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294</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59%</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562792981"/>
                  </a:ext>
                </a:extLst>
              </a:tr>
            </a:tbl>
          </a:graphicData>
        </a:graphic>
      </p:graphicFrame>
    </p:spTree>
    <p:extLst>
      <p:ext uri="{BB962C8B-B14F-4D97-AF65-F5344CB8AC3E}">
        <p14:creationId xmlns:p14="http://schemas.microsoft.com/office/powerpoint/2010/main" val="9166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US" sz="2400" b="1" dirty="0">
                <a:solidFill>
                  <a:srgbClr val="295269"/>
                </a:solidFill>
                <a:latin typeface="Roboto"/>
                <a:ea typeface="Roboto"/>
                <a:cs typeface="Roboto"/>
                <a:sym typeface="Roboto"/>
              </a:rPr>
              <a:t>1. Select all the columns from the first 10 rows of the style quiz. What columns does the table have?</a:t>
            </a:r>
          </a:p>
        </p:txBody>
      </p:sp>
      <p:sp>
        <p:nvSpPr>
          <p:cNvPr id="323" name="Shape 323"/>
          <p:cNvSpPr txBox="1"/>
          <p:nvPr/>
        </p:nvSpPr>
        <p:spPr>
          <a:xfrm>
            <a:off x="5179100" y="1201325"/>
            <a:ext cx="3870900" cy="144704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44704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The table has 3 columns, question, </a:t>
            </a:r>
            <a:r>
              <a:rPr lang="en-US" sz="1200" b="0" i="0" u="none" strike="noStrike" cap="none" dirty="0" err="1">
                <a:solidFill>
                  <a:srgbClr val="000000"/>
                </a:solidFill>
                <a:latin typeface="Roboto"/>
                <a:ea typeface="Roboto"/>
                <a:cs typeface="Roboto"/>
                <a:sym typeface="Roboto"/>
              </a:rPr>
              <a:t>user_id</a:t>
            </a:r>
            <a:r>
              <a:rPr lang="en-US" sz="1200" b="0" i="0" u="none" strike="noStrike" cap="none" dirty="0">
                <a:solidFill>
                  <a:srgbClr val="000000"/>
                </a:solidFill>
                <a:latin typeface="Roboto"/>
                <a:ea typeface="Roboto"/>
                <a:cs typeface="Roboto"/>
                <a:sym typeface="Roboto"/>
              </a:rPr>
              <a:t> and response.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err="1">
                <a:solidFill>
                  <a:srgbClr val="000000"/>
                </a:solidFill>
                <a:latin typeface="Roboto"/>
                <a:ea typeface="Roboto"/>
                <a:cs typeface="Roboto"/>
                <a:sym typeface="Roboto"/>
              </a:rPr>
              <a:t>User_id</a:t>
            </a:r>
            <a:r>
              <a:rPr lang="en-US" sz="1200" b="0" i="0" u="none" strike="noStrike" cap="none" dirty="0">
                <a:solidFill>
                  <a:srgbClr val="000000"/>
                </a:solidFill>
                <a:latin typeface="Roboto"/>
                <a:ea typeface="Roboto"/>
                <a:cs typeface="Roboto"/>
                <a:sym typeface="Roboto"/>
              </a:rPr>
              <a:t> is the unique value in the table.</a:t>
            </a:r>
            <a:endParaRPr sz="1200" b="0" i="0" u="none" strike="noStrike" cap="none" dirty="0">
              <a:solidFill>
                <a:srgbClr val="000000"/>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D1408EB-DF5C-4703-9020-74F6B13D51A3}"/>
              </a:ext>
            </a:extLst>
          </p:cNvPr>
          <p:cNvGraphicFramePr>
            <a:graphicFrameLocks noGrp="1"/>
          </p:cNvGraphicFramePr>
          <p:nvPr>
            <p:extLst>
              <p:ext uri="{D42A27DB-BD31-4B8C-83A1-F6EECF244321}">
                <p14:modId xmlns:p14="http://schemas.microsoft.com/office/powerpoint/2010/main" val="1485995367"/>
              </p:ext>
            </p:extLst>
          </p:nvPr>
        </p:nvGraphicFramePr>
        <p:xfrm>
          <a:off x="995680" y="2783841"/>
          <a:ext cx="6685280" cy="2236652"/>
        </p:xfrm>
        <a:graphic>
          <a:graphicData uri="http://schemas.openxmlformats.org/drawingml/2006/table">
            <a:tbl>
              <a:tblPr>
                <a:tableStyleId>{41C52BF7-F10D-42DD-8479-FF2DDF1A0279}</a:tableStyleId>
              </a:tblPr>
              <a:tblGrid>
                <a:gridCol w="1714472">
                  <a:extLst>
                    <a:ext uri="{9D8B030D-6E8A-4147-A177-3AD203B41FA5}">
                      <a16:colId xmlns:a16="http://schemas.microsoft.com/office/drawing/2014/main" val="2148272012"/>
                    </a:ext>
                  </a:extLst>
                </a:gridCol>
                <a:gridCol w="2301420">
                  <a:extLst>
                    <a:ext uri="{9D8B030D-6E8A-4147-A177-3AD203B41FA5}">
                      <a16:colId xmlns:a16="http://schemas.microsoft.com/office/drawing/2014/main" val="2321331616"/>
                    </a:ext>
                  </a:extLst>
                </a:gridCol>
                <a:gridCol w="2669388">
                  <a:extLst>
                    <a:ext uri="{9D8B030D-6E8A-4147-A177-3AD203B41FA5}">
                      <a16:colId xmlns:a16="http://schemas.microsoft.com/office/drawing/2014/main" val="896159564"/>
                    </a:ext>
                  </a:extLst>
                </a:gridCol>
              </a:tblGrid>
              <a:tr h="203332">
                <a:tc>
                  <a:txBody>
                    <a:bodyPr/>
                    <a:lstStyle/>
                    <a:p>
                      <a:pPr algn="ctr" fontAlgn="ctr"/>
                      <a:r>
                        <a:rPr lang="en-US" sz="900" u="none" strike="noStrike">
                          <a:effectLst/>
                        </a:rPr>
                        <a:t>question</a:t>
                      </a:r>
                      <a:endParaRPr lang="en-US" sz="9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900" u="none" strike="noStrike" dirty="0" err="1">
                          <a:effectLst/>
                        </a:rPr>
                        <a:t>user_id</a:t>
                      </a:r>
                      <a:endParaRPr lang="en-US" sz="9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900" u="none" strike="noStrike" dirty="0">
                          <a:effectLst/>
                        </a:rPr>
                        <a:t>response</a:t>
                      </a:r>
                      <a:endParaRPr lang="en-US" sz="900" b="1" i="0" u="none" strike="noStrike" dirty="0">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567109420"/>
                  </a:ext>
                </a:extLst>
              </a:tr>
              <a:tr h="203332">
                <a:tc>
                  <a:txBody>
                    <a:bodyPr/>
                    <a:lstStyle/>
                    <a:p>
                      <a:pPr algn="ctr" fontAlgn="ctr"/>
                      <a:r>
                        <a:rPr lang="en-US" sz="700" u="none" strike="noStrike" dirty="0">
                          <a:effectLst/>
                        </a:rPr>
                        <a:t>1. What are you looking for?</a:t>
                      </a:r>
                      <a:endParaRPr lang="en-US" sz="7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005e7f99-d48c-4fce-b605-10506c85aaf7</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Women's Styles</a:t>
                      </a:r>
                      <a:endParaRPr lang="en-US" sz="7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347688184"/>
                  </a:ext>
                </a:extLst>
              </a:tr>
              <a:tr h="203332">
                <a:tc>
                  <a:txBody>
                    <a:bodyPr/>
                    <a:lstStyle/>
                    <a:p>
                      <a:pPr algn="ctr" fontAlgn="ctr"/>
                      <a:r>
                        <a:rPr lang="en-US" sz="700" u="none" strike="noStrike">
                          <a:effectLst/>
                        </a:rPr>
                        <a:t>2. What's your fit?</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005e7f99-d48c-4fce-b605-10506c85aaf7</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Medium</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021494717"/>
                  </a:ext>
                </a:extLst>
              </a:tr>
              <a:tr h="203332">
                <a:tc>
                  <a:txBody>
                    <a:bodyPr/>
                    <a:lstStyle/>
                    <a:p>
                      <a:pPr algn="ctr" fontAlgn="ctr"/>
                      <a:r>
                        <a:rPr lang="en-US" sz="700" u="none" strike="noStrike">
                          <a:effectLst/>
                        </a:rPr>
                        <a:t>3. Which shapes do you like?</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00a556ed-f13e-4c67-8704-27e3573684cd</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Round</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100987830"/>
                  </a:ext>
                </a:extLst>
              </a:tr>
              <a:tr h="203332">
                <a:tc>
                  <a:txBody>
                    <a:bodyPr/>
                    <a:lstStyle/>
                    <a:p>
                      <a:pPr algn="ctr" fontAlgn="ctr"/>
                      <a:r>
                        <a:rPr lang="en-US" sz="700" u="none" strike="noStrike">
                          <a:effectLst/>
                        </a:rPr>
                        <a:t>4. Which colors do you like?</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00a556ed-f13e-4c67-8704-27e3573684cd</a:t>
                      </a:r>
                      <a:endParaRPr lang="en-US" sz="7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Two-Tone</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096452635"/>
                  </a:ext>
                </a:extLst>
              </a:tr>
              <a:tr h="203332">
                <a:tc>
                  <a:txBody>
                    <a:bodyPr/>
                    <a:lstStyle/>
                    <a:p>
                      <a:pPr algn="ctr" fontAlgn="ctr"/>
                      <a:r>
                        <a:rPr lang="en-US" sz="700" u="none" strike="noStrike">
                          <a:effectLst/>
                        </a:rPr>
                        <a:t>1. What are you looking for?</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00a556ed-f13e-4c67-8704-27e3573684cd</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I'm not sure. Let's skip it.</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28327354"/>
                  </a:ext>
                </a:extLst>
              </a:tr>
              <a:tr h="203332">
                <a:tc>
                  <a:txBody>
                    <a:bodyPr/>
                    <a:lstStyle/>
                    <a:p>
                      <a:pPr algn="ctr" fontAlgn="ctr"/>
                      <a:r>
                        <a:rPr lang="en-US" sz="700" u="none" strike="noStrike">
                          <a:effectLst/>
                        </a:rPr>
                        <a:t>2. What's your fit?</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00a556ed-f13e-4c67-8704-27e3573684cd</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Narrow</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91026117"/>
                  </a:ext>
                </a:extLst>
              </a:tr>
              <a:tr h="203332">
                <a:tc>
                  <a:txBody>
                    <a:bodyPr/>
                    <a:lstStyle/>
                    <a:p>
                      <a:pPr algn="ctr" fontAlgn="ctr"/>
                      <a:r>
                        <a:rPr lang="en-US" sz="700" u="none" strike="noStrike">
                          <a:effectLst/>
                        </a:rPr>
                        <a:t>5. When was your last eye exam?</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00a556ed-f13e-4c67-8704-27e3573684cd</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&lt;1 Year</a:t>
                      </a:r>
                      <a:endParaRPr lang="en-US" sz="7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176178808"/>
                  </a:ext>
                </a:extLst>
              </a:tr>
              <a:tr h="203332">
                <a:tc>
                  <a:txBody>
                    <a:bodyPr/>
                    <a:lstStyle/>
                    <a:p>
                      <a:pPr algn="ctr" fontAlgn="ctr"/>
                      <a:r>
                        <a:rPr lang="en-US" sz="700" u="none" strike="noStrike">
                          <a:effectLst/>
                        </a:rPr>
                        <a:t>3. Which shapes do you like?</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00bf9d63-0999-43a3-9e5b-9c372e6890d2</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Square</a:t>
                      </a:r>
                      <a:endParaRPr lang="en-US" sz="7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052968640"/>
                  </a:ext>
                </a:extLst>
              </a:tr>
              <a:tr h="203332">
                <a:tc>
                  <a:txBody>
                    <a:bodyPr/>
                    <a:lstStyle/>
                    <a:p>
                      <a:pPr algn="ctr" fontAlgn="ctr"/>
                      <a:r>
                        <a:rPr lang="en-US" sz="700" u="none" strike="noStrike">
                          <a:effectLst/>
                        </a:rPr>
                        <a:t>5. When was your last eye exam?</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00bf9d63-0999-43a3-9e5b-9c372e6890d2</a:t>
                      </a:r>
                      <a:endParaRPr lang="en-US" sz="7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&lt;1 Year</a:t>
                      </a:r>
                      <a:endParaRPr lang="en-US" sz="7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74357148"/>
                  </a:ext>
                </a:extLst>
              </a:tr>
              <a:tr h="203332">
                <a:tc>
                  <a:txBody>
                    <a:bodyPr/>
                    <a:lstStyle/>
                    <a:p>
                      <a:pPr algn="ctr" fontAlgn="ctr"/>
                      <a:r>
                        <a:rPr lang="en-US" sz="700" u="none" strike="noStrike">
                          <a:effectLst/>
                        </a:rPr>
                        <a:t>2. What's your fit?</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a:effectLst/>
                        </a:rPr>
                        <a:t>00bf9d63-0999-43a3-9e5b-9c372e6890d2</a:t>
                      </a:r>
                      <a:endParaRPr lang="en-US" sz="7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700" u="none" strike="noStrike" dirty="0">
                          <a:effectLst/>
                        </a:rPr>
                        <a:t>Medium</a:t>
                      </a:r>
                      <a:endParaRPr lang="en-US" sz="7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072555636"/>
                  </a:ext>
                </a:extLst>
              </a:tr>
            </a:tbl>
          </a:graphicData>
        </a:graphic>
      </p:graphicFrame>
    </p:spTree>
    <p:extLst>
      <p:ext uri="{BB962C8B-B14F-4D97-AF65-F5344CB8AC3E}">
        <p14:creationId xmlns:p14="http://schemas.microsoft.com/office/powerpoint/2010/main" val="265453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Create a quiz funnel using the GROUP BY command. What is the number of responses for each question?</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question,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'number of responses'</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a:t>
            </a:r>
            <a:endParaRPr sz="900" b="0" i="0" u="none" strike="noStrike" cap="none" dirty="0">
              <a:solidFill>
                <a:srgbClr val="000000"/>
              </a:solidFill>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964930836"/>
              </p:ext>
            </p:extLst>
          </p:nvPr>
        </p:nvGraphicFramePr>
        <p:xfrm>
          <a:off x="494453" y="1624276"/>
          <a:ext cx="4077547" cy="2730976"/>
        </p:xfrm>
        <a:graphic>
          <a:graphicData uri="http://schemas.openxmlformats.org/drawingml/2006/table">
            <a:tbl>
              <a:tblPr>
                <a:noFill/>
                <a:tableStyleId>{41C52BF7-F10D-42DD-8479-FF2DDF1A0279}</a:tableStyleId>
              </a:tblPr>
              <a:tblGrid>
                <a:gridCol w="1788005">
                  <a:extLst>
                    <a:ext uri="{9D8B030D-6E8A-4147-A177-3AD203B41FA5}">
                      <a16:colId xmlns:a16="http://schemas.microsoft.com/office/drawing/2014/main" val="20000"/>
                    </a:ext>
                  </a:extLst>
                </a:gridCol>
                <a:gridCol w="2289542">
                  <a:extLst>
                    <a:ext uri="{9D8B030D-6E8A-4147-A177-3AD203B41FA5}">
                      <a16:colId xmlns:a16="http://schemas.microsoft.com/office/drawing/2014/main" val="20001"/>
                    </a:ext>
                  </a:extLst>
                </a:gridCol>
              </a:tblGrid>
              <a:tr h="534821">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a:t>
                      </a:r>
                      <a:r>
                        <a:rPr lang="en" sz="1000" b="1" u="none" strike="noStrike" cap="none" dirty="0">
                          <a:solidFill>
                            <a:srgbClr val="FFFFFF"/>
                          </a:solidFill>
                        </a:rPr>
                        <a:t>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Number of responses</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43923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1. 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500</a:t>
                      </a:r>
                      <a:endParaRPr sz="800" u="none" strike="noStrike" cap="none" dirty="0"/>
                    </a:p>
                  </a:txBody>
                  <a:tcPr marL="91425" marR="91425" marT="91425" marB="91425"/>
                </a:tc>
                <a:extLst>
                  <a:ext uri="{0D108BD9-81ED-4DB2-BD59-A6C34878D82A}">
                    <a16:rowId xmlns:a16="http://schemas.microsoft.com/office/drawing/2014/main" val="10001"/>
                  </a:ext>
                </a:extLst>
              </a:tr>
              <a:tr h="43923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 What’s your fit?</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475</a:t>
                      </a:r>
                    </a:p>
                  </a:txBody>
                  <a:tcPr marL="91425" marR="91425" marT="91425" marB="91425"/>
                </a:tc>
                <a:extLst>
                  <a:ext uri="{0D108BD9-81ED-4DB2-BD59-A6C34878D82A}">
                    <a16:rowId xmlns:a16="http://schemas.microsoft.com/office/drawing/2014/main" val="10002"/>
                  </a:ext>
                </a:extLst>
              </a:tr>
              <a:tr h="43923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 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380</a:t>
                      </a:r>
                      <a:endParaRPr sz="800" u="none" strike="noStrike" cap="none" dirty="0"/>
                    </a:p>
                  </a:txBody>
                  <a:tcPr marL="91425" marR="91425" marT="91425" marB="91425"/>
                </a:tc>
                <a:extLst>
                  <a:ext uri="{0D108BD9-81ED-4DB2-BD59-A6C34878D82A}">
                    <a16:rowId xmlns:a16="http://schemas.microsoft.com/office/drawing/2014/main" val="10003"/>
                  </a:ext>
                </a:extLst>
              </a:tr>
              <a:tr h="43923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4. 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361</a:t>
                      </a:r>
                      <a:endParaRPr sz="800" u="none" strike="noStrike" cap="none" dirty="0"/>
                    </a:p>
                  </a:txBody>
                  <a:tcPr marL="91425" marR="91425" marT="91425" marB="91425"/>
                </a:tc>
                <a:extLst>
                  <a:ext uri="{0D108BD9-81ED-4DB2-BD59-A6C34878D82A}">
                    <a16:rowId xmlns:a16="http://schemas.microsoft.com/office/drawing/2014/main" val="10004"/>
                  </a:ext>
                </a:extLst>
              </a:tr>
              <a:tr h="43923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5. When was your last eye exam?</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a:t>270</a:t>
                      </a:r>
                      <a:endParaRPr sz="800" u="none" strike="noStrike" cap="none" dirty="0"/>
                    </a:p>
                  </a:txBody>
                  <a:tcPr marL="91425" marR="91425" marT="91425" marB="91425"/>
                </a:tc>
                <a:extLst>
                  <a:ext uri="{0D108BD9-81ED-4DB2-BD59-A6C34878D82A}">
                    <a16:rowId xmlns:a16="http://schemas.microsoft.com/office/drawing/2014/main" val="190758266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Calculate the percentage of users who answer each question</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201325"/>
            <a:ext cx="8214185"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Question 3 and question 5 have lower completion rates.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Question 3 is “which shapes do you like?” This could have a low completion rate because customers are unsure of what shapes they like. This may be a good spot for </a:t>
            </a:r>
            <a:r>
              <a:rPr lang="en-US" sz="1200" dirty="0" err="1">
                <a:latin typeface="Roboto"/>
                <a:ea typeface="Roboto"/>
                <a:cs typeface="Roboto"/>
                <a:sym typeface="Roboto"/>
              </a:rPr>
              <a:t>Warby</a:t>
            </a:r>
            <a:r>
              <a:rPr lang="en-US" sz="1200" dirty="0">
                <a:latin typeface="Roboto"/>
                <a:ea typeface="Roboto"/>
                <a:cs typeface="Roboto"/>
                <a:sym typeface="Roboto"/>
              </a:rPr>
              <a:t> Parker to mention their home try on program.</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Question 5 </a:t>
            </a:r>
            <a:r>
              <a:rPr lang="en-US" sz="1200" dirty="0">
                <a:latin typeface="Roboto"/>
                <a:ea typeface="Roboto"/>
                <a:cs typeface="Roboto"/>
                <a:sym typeface="Roboto"/>
              </a:rPr>
              <a:t>is “when was your last eye exam?” The reason for the low completion rate on this could be that the user does not know. It could also be that the user hasn’t had an eye exam for over 3 years. I would suggest that </a:t>
            </a:r>
            <a:r>
              <a:rPr lang="en-US" sz="1200" dirty="0" err="1">
                <a:latin typeface="Roboto"/>
                <a:ea typeface="Roboto"/>
                <a:cs typeface="Roboto"/>
                <a:sym typeface="Roboto"/>
              </a:rPr>
              <a:t>Warby</a:t>
            </a:r>
            <a:r>
              <a:rPr lang="en-US" sz="1200" dirty="0">
                <a:latin typeface="Roboto"/>
                <a:ea typeface="Roboto"/>
                <a:cs typeface="Roboto"/>
                <a:sym typeface="Roboto"/>
              </a:rPr>
              <a:t> Parker try adding “&gt; 3 years” as one of the response options to see if they get a higher response rate on this question. </a:t>
            </a:r>
            <a:endParaRPr lang="en-US" sz="1200" b="0" i="0" u="none" strike="noStrike" cap="none" dirty="0">
              <a:solidFill>
                <a:srgbClr val="000000"/>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D76180FD-3D2D-4BC4-B09C-FB1F523B8892}"/>
              </a:ext>
            </a:extLst>
          </p:cNvPr>
          <p:cNvGraphicFramePr>
            <a:graphicFrameLocks noGrp="1"/>
          </p:cNvGraphicFramePr>
          <p:nvPr>
            <p:extLst>
              <p:ext uri="{D42A27DB-BD31-4B8C-83A1-F6EECF244321}">
                <p14:modId xmlns:p14="http://schemas.microsoft.com/office/powerpoint/2010/main" val="3941554796"/>
              </p:ext>
            </p:extLst>
          </p:nvPr>
        </p:nvGraphicFramePr>
        <p:xfrm>
          <a:off x="177975" y="3163147"/>
          <a:ext cx="8214184" cy="1832998"/>
        </p:xfrm>
        <a:graphic>
          <a:graphicData uri="http://schemas.openxmlformats.org/drawingml/2006/table">
            <a:tbl>
              <a:tblPr>
                <a:tableStyleId>{41C52BF7-F10D-42DD-8479-FF2DDF1A0279}</a:tableStyleId>
              </a:tblPr>
              <a:tblGrid>
                <a:gridCol w="2796666">
                  <a:extLst>
                    <a:ext uri="{9D8B030D-6E8A-4147-A177-3AD203B41FA5}">
                      <a16:colId xmlns:a16="http://schemas.microsoft.com/office/drawing/2014/main" val="1543506249"/>
                    </a:ext>
                  </a:extLst>
                </a:gridCol>
                <a:gridCol w="2436861">
                  <a:extLst>
                    <a:ext uri="{9D8B030D-6E8A-4147-A177-3AD203B41FA5}">
                      <a16:colId xmlns:a16="http://schemas.microsoft.com/office/drawing/2014/main" val="2451283739"/>
                    </a:ext>
                  </a:extLst>
                </a:gridCol>
                <a:gridCol w="2980657">
                  <a:extLst>
                    <a:ext uri="{9D8B030D-6E8A-4147-A177-3AD203B41FA5}">
                      <a16:colId xmlns:a16="http://schemas.microsoft.com/office/drawing/2014/main" val="3926717363"/>
                    </a:ext>
                  </a:extLst>
                </a:gridCol>
              </a:tblGrid>
              <a:tr h="487183">
                <a:tc>
                  <a:txBody>
                    <a:bodyPr/>
                    <a:lstStyle/>
                    <a:p>
                      <a:pPr algn="l" fontAlgn="b"/>
                      <a:r>
                        <a:rPr lang="en-US" sz="1100" u="none" strike="noStrike">
                          <a:effectLst/>
                        </a:rPr>
                        <a:t>question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Number of responses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of Users Who Answer the Question</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0196905"/>
                  </a:ext>
                </a:extLst>
              </a:tr>
              <a:tr h="269163">
                <a:tc>
                  <a:txBody>
                    <a:bodyPr/>
                    <a:lstStyle/>
                    <a:p>
                      <a:pPr algn="l" fontAlgn="b"/>
                      <a:r>
                        <a:rPr lang="en-US" sz="1100" u="none" strike="noStrike">
                          <a:effectLst/>
                        </a:rPr>
                        <a:t>1. What are you looking for?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5020890"/>
                  </a:ext>
                </a:extLst>
              </a:tr>
              <a:tr h="269163">
                <a:tc>
                  <a:txBody>
                    <a:bodyPr/>
                    <a:lstStyle/>
                    <a:p>
                      <a:pPr algn="l" fontAlgn="b"/>
                      <a:r>
                        <a:rPr lang="en-US" sz="1100" u="none" strike="noStrike">
                          <a:effectLst/>
                        </a:rPr>
                        <a:t>2. What's your fit?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98717677"/>
                  </a:ext>
                </a:extLst>
              </a:tr>
              <a:tr h="269163">
                <a:tc>
                  <a:txBody>
                    <a:bodyPr/>
                    <a:lstStyle/>
                    <a:p>
                      <a:pPr algn="l" fontAlgn="b"/>
                      <a:r>
                        <a:rPr lang="en-US" sz="1100" u="none" strike="noStrike" dirty="0">
                          <a:effectLst/>
                        </a:rPr>
                        <a:t>3. Which shapes do you like?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5426890"/>
                  </a:ext>
                </a:extLst>
              </a:tr>
              <a:tr h="269163">
                <a:tc>
                  <a:txBody>
                    <a:bodyPr/>
                    <a:lstStyle/>
                    <a:p>
                      <a:pPr algn="l" fontAlgn="b"/>
                      <a:r>
                        <a:rPr lang="en-US" sz="1100" u="none" strike="noStrike">
                          <a:effectLst/>
                        </a:rPr>
                        <a:t>4. Which colors do you like?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0467740"/>
                  </a:ext>
                </a:extLst>
              </a:tr>
              <a:tr h="269163">
                <a:tc>
                  <a:txBody>
                    <a:bodyPr/>
                    <a:lstStyle/>
                    <a:p>
                      <a:pPr algn="l" fontAlgn="b"/>
                      <a:r>
                        <a:rPr lang="en-US" sz="1100" u="none" strike="noStrike" dirty="0">
                          <a:effectLst/>
                        </a:rPr>
                        <a:t>5. When was your last eye exam?</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8451387"/>
                  </a:ext>
                </a:extLst>
              </a:tr>
            </a:tbl>
          </a:graphicData>
        </a:graphic>
      </p:graphicFrame>
    </p:spTree>
    <p:extLst>
      <p:ext uri="{BB962C8B-B14F-4D97-AF65-F5344CB8AC3E}">
        <p14:creationId xmlns:p14="http://schemas.microsoft.com/office/powerpoint/2010/main" val="138872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4. </a:t>
            </a:r>
            <a:r>
              <a:rPr lang="en-US" sz="2400" b="1" i="0" u="none" strike="noStrike" cap="none" dirty="0">
                <a:solidFill>
                  <a:srgbClr val="295269"/>
                </a:solidFill>
                <a:latin typeface="Roboto"/>
                <a:ea typeface="Roboto"/>
                <a:cs typeface="Roboto"/>
                <a:sym typeface="Roboto"/>
              </a:rPr>
              <a:t>What are the column names of the quiz, </a:t>
            </a:r>
            <a:r>
              <a:rPr lang="en-US" sz="2400" b="1" i="0" u="none" strike="noStrike" cap="none" dirty="0" err="1">
                <a:solidFill>
                  <a:srgbClr val="295269"/>
                </a:solidFill>
                <a:latin typeface="Roboto"/>
                <a:ea typeface="Roboto"/>
                <a:cs typeface="Roboto"/>
                <a:sym typeface="Roboto"/>
              </a:rPr>
              <a:t>home_try_on</a:t>
            </a:r>
            <a:r>
              <a:rPr lang="en-US" sz="2400" b="1" i="0" u="none" strike="noStrike" cap="none" dirty="0">
                <a:solidFill>
                  <a:srgbClr val="295269"/>
                </a:solidFill>
                <a:latin typeface="Roboto"/>
                <a:ea typeface="Roboto"/>
                <a:cs typeface="Roboto"/>
                <a:sym typeface="Roboto"/>
              </a:rPr>
              <a:t> and purchase tables?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28912" y="1221647"/>
            <a:ext cx="4920900" cy="209728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Quiz: user_id, style, fit, shape, color</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Home_Try_On: user_id, number_of_pairs, address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Purchase: user_id, product_id, style, model_name, color, price</a:t>
            </a:r>
            <a:endParaRPr sz="1200" b="0" i="0" u="none" strike="noStrike" cap="none" dirty="0">
              <a:solidFill>
                <a:srgbClr val="000000"/>
              </a:solidFill>
              <a:latin typeface="Roboto"/>
              <a:ea typeface="Roboto"/>
              <a:cs typeface="Roboto"/>
              <a:sym typeface="Roboto"/>
            </a:endParaRPr>
          </a:p>
        </p:txBody>
      </p:sp>
      <p:sp>
        <p:nvSpPr>
          <p:cNvPr id="5" name="Shape 323">
            <a:extLst>
              <a:ext uri="{FF2B5EF4-FFF2-40B4-BE49-F238E27FC236}">
                <a16:creationId xmlns:a16="http://schemas.microsoft.com/office/drawing/2014/main" id="{ED297399-44B2-4B77-A153-14945AC4B968}"/>
              </a:ext>
            </a:extLst>
          </p:cNvPr>
          <p:cNvSpPr txBox="1"/>
          <p:nvPr/>
        </p:nvSpPr>
        <p:spPr>
          <a:xfrm>
            <a:off x="5144188" y="1221648"/>
            <a:ext cx="3870900" cy="209728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endParaRPr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321964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73583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4. </a:t>
            </a:r>
            <a:r>
              <a:rPr lang="en-US" sz="2400" b="1" i="0" u="none" strike="noStrike" cap="none" dirty="0">
                <a:solidFill>
                  <a:srgbClr val="295269"/>
                </a:solidFill>
                <a:latin typeface="Roboto"/>
                <a:ea typeface="Roboto"/>
                <a:cs typeface="Roboto"/>
                <a:sym typeface="Roboto"/>
              </a:rPr>
              <a:t>Quiz, </a:t>
            </a:r>
            <a:r>
              <a:rPr lang="en-US" sz="2400" b="1" i="0" u="none" strike="noStrike" cap="none" dirty="0" err="1">
                <a:solidFill>
                  <a:srgbClr val="295269"/>
                </a:solidFill>
                <a:latin typeface="Roboto"/>
                <a:ea typeface="Roboto"/>
                <a:cs typeface="Roboto"/>
                <a:sym typeface="Roboto"/>
              </a:rPr>
              <a:t>Home_Try_On</a:t>
            </a:r>
            <a:r>
              <a:rPr lang="en-US" sz="2400" b="1" i="0" u="none" strike="noStrike" cap="none" dirty="0">
                <a:solidFill>
                  <a:srgbClr val="295269"/>
                </a:solidFill>
                <a:latin typeface="Roboto"/>
                <a:ea typeface="Roboto"/>
                <a:cs typeface="Roboto"/>
                <a:sym typeface="Roboto"/>
              </a:rPr>
              <a:t> and Purchase Tables</a:t>
            </a:r>
            <a:endParaRPr sz="2400" b="1" i="0" u="none" strike="noStrike" cap="none"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BF1757DA-DF71-40E2-9885-E11F4D55196D}"/>
              </a:ext>
            </a:extLst>
          </p:cNvPr>
          <p:cNvGraphicFramePr>
            <a:graphicFrameLocks noGrp="1"/>
          </p:cNvGraphicFramePr>
          <p:nvPr>
            <p:extLst>
              <p:ext uri="{D42A27DB-BD31-4B8C-83A1-F6EECF244321}">
                <p14:modId xmlns:p14="http://schemas.microsoft.com/office/powerpoint/2010/main" val="1102888249"/>
              </p:ext>
            </p:extLst>
          </p:nvPr>
        </p:nvGraphicFramePr>
        <p:xfrm>
          <a:off x="169460" y="1437293"/>
          <a:ext cx="3955500" cy="1743744"/>
        </p:xfrm>
        <a:graphic>
          <a:graphicData uri="http://schemas.openxmlformats.org/drawingml/2006/table">
            <a:tbl>
              <a:tblPr>
                <a:tableStyleId>{41C52BF7-F10D-42DD-8479-FF2DDF1A0279}</a:tableStyleId>
              </a:tblPr>
              <a:tblGrid>
                <a:gridCol w="791100">
                  <a:extLst>
                    <a:ext uri="{9D8B030D-6E8A-4147-A177-3AD203B41FA5}">
                      <a16:colId xmlns:a16="http://schemas.microsoft.com/office/drawing/2014/main" val="2895171256"/>
                    </a:ext>
                  </a:extLst>
                </a:gridCol>
                <a:gridCol w="791100">
                  <a:extLst>
                    <a:ext uri="{9D8B030D-6E8A-4147-A177-3AD203B41FA5}">
                      <a16:colId xmlns:a16="http://schemas.microsoft.com/office/drawing/2014/main" val="1931354854"/>
                    </a:ext>
                  </a:extLst>
                </a:gridCol>
                <a:gridCol w="791100">
                  <a:extLst>
                    <a:ext uri="{9D8B030D-6E8A-4147-A177-3AD203B41FA5}">
                      <a16:colId xmlns:a16="http://schemas.microsoft.com/office/drawing/2014/main" val="2564990923"/>
                    </a:ext>
                  </a:extLst>
                </a:gridCol>
                <a:gridCol w="791100">
                  <a:extLst>
                    <a:ext uri="{9D8B030D-6E8A-4147-A177-3AD203B41FA5}">
                      <a16:colId xmlns:a16="http://schemas.microsoft.com/office/drawing/2014/main" val="546473703"/>
                    </a:ext>
                  </a:extLst>
                </a:gridCol>
                <a:gridCol w="791100">
                  <a:extLst>
                    <a:ext uri="{9D8B030D-6E8A-4147-A177-3AD203B41FA5}">
                      <a16:colId xmlns:a16="http://schemas.microsoft.com/office/drawing/2014/main" val="1392461658"/>
                    </a:ext>
                  </a:extLst>
                </a:gridCol>
              </a:tblGrid>
              <a:tr h="105531">
                <a:tc>
                  <a:txBody>
                    <a:bodyPr/>
                    <a:lstStyle/>
                    <a:p>
                      <a:pPr algn="ctr" fontAlgn="ctr"/>
                      <a:r>
                        <a:rPr lang="en-US" sz="700" u="none" strike="noStrike">
                          <a:effectLst/>
                        </a:rPr>
                        <a:t>user_id</a:t>
                      </a:r>
                      <a:endParaRPr lang="en-US" sz="700" b="1" i="0" u="none" strike="noStrike">
                        <a:solidFill>
                          <a:srgbClr val="292929"/>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style</a:t>
                      </a:r>
                      <a:endParaRPr lang="en-US" sz="700" b="1" i="0" u="none" strike="noStrike">
                        <a:solidFill>
                          <a:srgbClr val="292929"/>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fit</a:t>
                      </a:r>
                      <a:endParaRPr lang="en-US" sz="700" b="1" i="0" u="none" strike="noStrike">
                        <a:solidFill>
                          <a:srgbClr val="292929"/>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shape</a:t>
                      </a:r>
                      <a:endParaRPr lang="en-US" sz="700" b="1" i="0" u="none" strike="noStrike">
                        <a:solidFill>
                          <a:srgbClr val="292929"/>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color</a:t>
                      </a:r>
                      <a:endParaRPr lang="en-US" sz="700" b="1" i="0" u="none" strike="noStrike">
                        <a:solidFill>
                          <a:srgbClr val="292929"/>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2387676910"/>
                  </a:ext>
                </a:extLst>
              </a:tr>
              <a:tr h="305100">
                <a:tc>
                  <a:txBody>
                    <a:bodyPr/>
                    <a:lstStyle/>
                    <a:p>
                      <a:pPr algn="ctr" fontAlgn="ctr"/>
                      <a:r>
                        <a:rPr lang="en-US" sz="700" u="none" strike="noStrike">
                          <a:effectLst/>
                        </a:rPr>
                        <a:t>4e8118dc-bb3d-49bf-85fc-cca8d83232ac</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Medium</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dirty="0">
                          <a:effectLst/>
                        </a:rPr>
                        <a:t>Rectangular</a:t>
                      </a:r>
                      <a:endParaRPr lang="en-US" sz="700" b="0" i="0" u="none" strike="noStrike" dirty="0">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Tortoise</a:t>
                      </a:r>
                      <a:endParaRPr lang="en-US" sz="700" b="0" i="0" u="none" strike="noStrike">
                        <a:solidFill>
                          <a:srgbClr val="525252"/>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2002492781"/>
                  </a:ext>
                </a:extLst>
              </a:tr>
              <a:tr h="305100">
                <a:tc>
                  <a:txBody>
                    <a:bodyPr/>
                    <a:lstStyle/>
                    <a:p>
                      <a:pPr algn="ctr" fontAlgn="ctr"/>
                      <a:r>
                        <a:rPr lang="en-US" sz="700" u="none" strike="noStrike">
                          <a:effectLst/>
                        </a:rPr>
                        <a:t>291f1cca-e507-48be-b063-002b14906468</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dirty="0">
                          <a:effectLst/>
                        </a:rPr>
                        <a:t>Women's Styles</a:t>
                      </a:r>
                      <a:endParaRPr lang="en-US" sz="700" b="0" i="0" u="none" strike="noStrike" dirty="0">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Narrow</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Round</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dirty="0">
                          <a:effectLst/>
                        </a:rPr>
                        <a:t>Black</a:t>
                      </a:r>
                      <a:endParaRPr lang="en-US" sz="700" b="0" i="0" u="none" strike="noStrike" dirty="0">
                        <a:solidFill>
                          <a:srgbClr val="525252"/>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1638027949"/>
                  </a:ext>
                </a:extLst>
              </a:tr>
              <a:tr h="305100">
                <a:tc>
                  <a:txBody>
                    <a:bodyPr/>
                    <a:lstStyle/>
                    <a:p>
                      <a:pPr algn="ctr" fontAlgn="ctr"/>
                      <a:r>
                        <a:rPr lang="en-US" sz="700" u="none" strike="noStrike">
                          <a:effectLst/>
                        </a:rPr>
                        <a:t>75122300-0736-4087-b6d8-c0c5373a1a04</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dirty="0">
                          <a:effectLst/>
                        </a:rPr>
                        <a:t>Women's Styles</a:t>
                      </a:r>
                      <a:endParaRPr lang="en-US" sz="700" b="0" i="0" u="none" strike="noStrike" dirty="0">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Wide</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Rectangular</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Two-Tone</a:t>
                      </a:r>
                      <a:endParaRPr lang="en-US" sz="700" b="0" i="0" u="none" strike="noStrike">
                        <a:solidFill>
                          <a:srgbClr val="525252"/>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632595287"/>
                  </a:ext>
                </a:extLst>
              </a:tr>
              <a:tr h="305100">
                <a:tc>
                  <a:txBody>
                    <a:bodyPr/>
                    <a:lstStyle/>
                    <a:p>
                      <a:pPr algn="ctr" fontAlgn="ctr"/>
                      <a:r>
                        <a:rPr lang="en-US" sz="700" u="none" strike="noStrike">
                          <a:effectLst/>
                        </a:rPr>
                        <a:t>75bc6ebd-40cd-4e1d-a301-27ddd93b12e2</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Narrow</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Square</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Two-Tone</a:t>
                      </a:r>
                      <a:endParaRPr lang="en-US" sz="700" b="0" i="0" u="none" strike="noStrike">
                        <a:solidFill>
                          <a:srgbClr val="525252"/>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1073101954"/>
                  </a:ext>
                </a:extLst>
              </a:tr>
              <a:tr h="305100">
                <a:tc>
                  <a:txBody>
                    <a:bodyPr/>
                    <a:lstStyle/>
                    <a:p>
                      <a:pPr algn="ctr" fontAlgn="ctr"/>
                      <a:r>
                        <a:rPr lang="en-US" sz="700" u="none" strike="noStrike">
                          <a:effectLst/>
                        </a:rPr>
                        <a:t>ce965c4d-7a2b-4db6-9847-601747fa7812</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Wide</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a:effectLst/>
                        </a:rPr>
                        <a:t>Rectangular</a:t>
                      </a:r>
                      <a:endParaRPr lang="en-US" sz="700" b="0" i="0" u="none" strike="noStrike">
                        <a:solidFill>
                          <a:srgbClr val="525252"/>
                        </a:solidFill>
                        <a:effectLst/>
                        <a:latin typeface="Segoe UI" panose="020B0502040204020203" pitchFamily="34" charset="0"/>
                      </a:endParaRPr>
                    </a:p>
                  </a:txBody>
                  <a:tcPr marL="6144" marR="6144" marT="6144" marB="0" anchor="ctr"/>
                </a:tc>
                <a:tc>
                  <a:txBody>
                    <a:bodyPr/>
                    <a:lstStyle/>
                    <a:p>
                      <a:pPr algn="ctr" fontAlgn="ctr"/>
                      <a:r>
                        <a:rPr lang="en-US" sz="700" u="none" strike="noStrike" dirty="0">
                          <a:effectLst/>
                        </a:rPr>
                        <a:t>Black</a:t>
                      </a:r>
                      <a:endParaRPr lang="en-US" sz="700" b="0" i="0" u="none" strike="noStrike" dirty="0">
                        <a:solidFill>
                          <a:srgbClr val="525252"/>
                        </a:solidFill>
                        <a:effectLst/>
                        <a:latin typeface="Segoe UI" panose="020B0502040204020203" pitchFamily="34" charset="0"/>
                      </a:endParaRPr>
                    </a:p>
                  </a:txBody>
                  <a:tcPr marL="6144" marR="6144" marT="6144" marB="0" anchor="ctr"/>
                </a:tc>
                <a:extLst>
                  <a:ext uri="{0D108BD9-81ED-4DB2-BD59-A6C34878D82A}">
                    <a16:rowId xmlns:a16="http://schemas.microsoft.com/office/drawing/2014/main" val="4256428819"/>
                  </a:ext>
                </a:extLst>
              </a:tr>
            </a:tbl>
          </a:graphicData>
        </a:graphic>
      </p:graphicFrame>
      <p:sp>
        <p:nvSpPr>
          <p:cNvPr id="3" name="TextBox 2">
            <a:extLst>
              <a:ext uri="{FF2B5EF4-FFF2-40B4-BE49-F238E27FC236}">
                <a16:creationId xmlns:a16="http://schemas.microsoft.com/office/drawing/2014/main" id="{54B6B032-6D9A-4BDA-BBCF-393FA8B402A0}"/>
              </a:ext>
            </a:extLst>
          </p:cNvPr>
          <p:cNvSpPr txBox="1"/>
          <p:nvPr/>
        </p:nvSpPr>
        <p:spPr>
          <a:xfrm>
            <a:off x="1679789" y="1042176"/>
            <a:ext cx="1171787" cy="307777"/>
          </a:xfrm>
          <a:prstGeom prst="rect">
            <a:avLst/>
          </a:prstGeom>
          <a:noFill/>
        </p:spPr>
        <p:txBody>
          <a:bodyPr wrap="square" rtlCol="0">
            <a:spAutoFit/>
          </a:bodyPr>
          <a:lstStyle/>
          <a:p>
            <a:r>
              <a:rPr lang="en-US" dirty="0"/>
              <a:t>Quiz</a:t>
            </a:r>
          </a:p>
        </p:txBody>
      </p:sp>
      <p:graphicFrame>
        <p:nvGraphicFramePr>
          <p:cNvPr id="4" name="Table 3">
            <a:extLst>
              <a:ext uri="{FF2B5EF4-FFF2-40B4-BE49-F238E27FC236}">
                <a16:creationId xmlns:a16="http://schemas.microsoft.com/office/drawing/2014/main" id="{90388BA3-E668-476B-AADC-522C9AD0E6C5}"/>
              </a:ext>
            </a:extLst>
          </p:cNvPr>
          <p:cNvGraphicFramePr>
            <a:graphicFrameLocks noGrp="1"/>
          </p:cNvGraphicFramePr>
          <p:nvPr>
            <p:extLst>
              <p:ext uri="{D42A27DB-BD31-4B8C-83A1-F6EECF244321}">
                <p14:modId xmlns:p14="http://schemas.microsoft.com/office/powerpoint/2010/main" val="1354000522"/>
              </p:ext>
            </p:extLst>
          </p:nvPr>
        </p:nvGraphicFramePr>
        <p:xfrm>
          <a:off x="4490720" y="1417683"/>
          <a:ext cx="4206243" cy="1769930"/>
        </p:xfrm>
        <a:graphic>
          <a:graphicData uri="http://schemas.openxmlformats.org/drawingml/2006/table">
            <a:tbl>
              <a:tblPr>
                <a:tableStyleId>{41C52BF7-F10D-42DD-8479-FF2DDF1A0279}</a:tableStyleId>
              </a:tblPr>
              <a:tblGrid>
                <a:gridCol w="1402081">
                  <a:extLst>
                    <a:ext uri="{9D8B030D-6E8A-4147-A177-3AD203B41FA5}">
                      <a16:colId xmlns:a16="http://schemas.microsoft.com/office/drawing/2014/main" val="142095630"/>
                    </a:ext>
                  </a:extLst>
                </a:gridCol>
                <a:gridCol w="1402081">
                  <a:extLst>
                    <a:ext uri="{9D8B030D-6E8A-4147-A177-3AD203B41FA5}">
                      <a16:colId xmlns:a16="http://schemas.microsoft.com/office/drawing/2014/main" val="2929446451"/>
                    </a:ext>
                  </a:extLst>
                </a:gridCol>
                <a:gridCol w="1402081">
                  <a:extLst>
                    <a:ext uri="{9D8B030D-6E8A-4147-A177-3AD203B41FA5}">
                      <a16:colId xmlns:a16="http://schemas.microsoft.com/office/drawing/2014/main" val="1192257521"/>
                    </a:ext>
                  </a:extLst>
                </a:gridCol>
              </a:tblGrid>
              <a:tr h="120970">
                <a:tc>
                  <a:txBody>
                    <a:bodyPr/>
                    <a:lstStyle/>
                    <a:p>
                      <a:pPr algn="ctr" fontAlgn="ctr"/>
                      <a:r>
                        <a:rPr lang="en-US" sz="700" u="none" strike="noStrike">
                          <a:effectLst/>
                        </a:rPr>
                        <a:t>user_id</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number_of_pairs</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address</a:t>
                      </a:r>
                      <a:endParaRPr lang="en-US" sz="700" b="1" i="0" u="none" strike="noStrike">
                        <a:solidFill>
                          <a:srgbClr val="292929"/>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873061731"/>
                  </a:ext>
                </a:extLst>
              </a:tr>
              <a:tr h="329792">
                <a:tc>
                  <a:txBody>
                    <a:bodyPr/>
                    <a:lstStyle/>
                    <a:p>
                      <a:pPr algn="ctr" fontAlgn="ctr"/>
                      <a:r>
                        <a:rPr lang="en-US" sz="700" u="none" strike="noStrike">
                          <a:effectLst/>
                        </a:rPr>
                        <a:t>d8addd87-3217-4429-9a01-d56d68111da7</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5 pairs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145 New York 9a</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317393643"/>
                  </a:ext>
                </a:extLst>
              </a:tr>
              <a:tr h="329792">
                <a:tc>
                  <a:txBody>
                    <a:bodyPr/>
                    <a:lstStyle/>
                    <a:p>
                      <a:pPr algn="ctr" fontAlgn="ctr"/>
                      <a:r>
                        <a:rPr lang="en-US" sz="700" u="none" strike="noStrike" dirty="0">
                          <a:effectLst/>
                        </a:rPr>
                        <a:t>f52b07c8-abe4-4f4a-9d39-ba9fc9a184cc</a:t>
                      </a:r>
                      <a:endParaRPr lang="en-US" sz="700" b="0" i="0" u="none" strike="noStrike" dirty="0">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5 pairs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383 Madison Ave</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67215242"/>
                  </a:ext>
                </a:extLst>
              </a:tr>
              <a:tr h="329792">
                <a:tc>
                  <a:txBody>
                    <a:bodyPr/>
                    <a:lstStyle/>
                    <a:p>
                      <a:pPr algn="ctr" fontAlgn="ctr"/>
                      <a:r>
                        <a:rPr lang="en-US" sz="700" u="none" strike="noStrike" dirty="0">
                          <a:effectLst/>
                        </a:rPr>
                        <a:t>8ba0d2d5-1a31-403e-9fa5-79540f8477f9</a:t>
                      </a:r>
                      <a:endParaRPr lang="en-US" sz="700" b="0" i="0" u="none" strike="noStrike" dirty="0">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5 pairs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287 Pell St</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268791635"/>
                  </a:ext>
                </a:extLst>
              </a:tr>
              <a:tr h="329792">
                <a:tc>
                  <a:txBody>
                    <a:bodyPr/>
                    <a:lstStyle/>
                    <a:p>
                      <a:pPr algn="ctr" fontAlgn="ctr"/>
                      <a:r>
                        <a:rPr lang="en-US" sz="700" u="none" strike="noStrike">
                          <a:effectLst/>
                        </a:rPr>
                        <a:t>4e71850e-8bbf-4e6b-accc-49a7bb46c586</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dirty="0">
                          <a:effectLst/>
                        </a:rPr>
                        <a:t>3 pairs</a:t>
                      </a:r>
                      <a:endParaRPr lang="en-US" sz="700" b="0" i="0" u="none" strike="noStrike" dirty="0">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347 Madison Square N</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1850244948"/>
                  </a:ext>
                </a:extLst>
              </a:tr>
              <a:tr h="329792">
                <a:tc>
                  <a:txBody>
                    <a:bodyPr/>
                    <a:lstStyle/>
                    <a:p>
                      <a:pPr algn="ctr" fontAlgn="ctr"/>
                      <a:r>
                        <a:rPr lang="en-US" sz="700" u="none" strike="noStrike">
                          <a:effectLst/>
                        </a:rPr>
                        <a:t>3bc8f97f-2336-4dab-bd86-e391609dab97</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5 pairs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dirty="0">
                          <a:effectLst/>
                        </a:rPr>
                        <a:t>182 Cornelia St</a:t>
                      </a:r>
                      <a:endParaRPr lang="en-US" sz="700" b="0" i="0" u="none" strike="noStrike" dirty="0">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753143663"/>
                  </a:ext>
                </a:extLst>
              </a:tr>
            </a:tbl>
          </a:graphicData>
        </a:graphic>
      </p:graphicFrame>
      <p:sp>
        <p:nvSpPr>
          <p:cNvPr id="8" name="TextBox 7">
            <a:extLst>
              <a:ext uri="{FF2B5EF4-FFF2-40B4-BE49-F238E27FC236}">
                <a16:creationId xmlns:a16="http://schemas.microsoft.com/office/drawing/2014/main" id="{5B6478E5-EDDB-49DF-A67E-A6F69214A31A}"/>
              </a:ext>
            </a:extLst>
          </p:cNvPr>
          <p:cNvSpPr txBox="1"/>
          <p:nvPr/>
        </p:nvSpPr>
        <p:spPr>
          <a:xfrm>
            <a:off x="5882637" y="1062495"/>
            <a:ext cx="1337734" cy="307777"/>
          </a:xfrm>
          <a:prstGeom prst="rect">
            <a:avLst/>
          </a:prstGeom>
          <a:noFill/>
        </p:spPr>
        <p:txBody>
          <a:bodyPr wrap="square" rtlCol="0">
            <a:spAutoFit/>
          </a:bodyPr>
          <a:lstStyle/>
          <a:p>
            <a:r>
              <a:rPr lang="en-US" dirty="0" err="1"/>
              <a:t>Home_try_on</a:t>
            </a:r>
            <a:endParaRPr lang="en-US" dirty="0"/>
          </a:p>
        </p:txBody>
      </p:sp>
      <p:graphicFrame>
        <p:nvGraphicFramePr>
          <p:cNvPr id="6" name="Table 5">
            <a:extLst>
              <a:ext uri="{FF2B5EF4-FFF2-40B4-BE49-F238E27FC236}">
                <a16:creationId xmlns:a16="http://schemas.microsoft.com/office/drawing/2014/main" id="{0344509B-CC28-416B-A766-CF8E3A011AF9}"/>
              </a:ext>
            </a:extLst>
          </p:cNvPr>
          <p:cNvGraphicFramePr>
            <a:graphicFrameLocks noGrp="1"/>
          </p:cNvGraphicFramePr>
          <p:nvPr>
            <p:extLst>
              <p:ext uri="{D42A27DB-BD31-4B8C-83A1-F6EECF244321}">
                <p14:modId xmlns:p14="http://schemas.microsoft.com/office/powerpoint/2010/main" val="642029592"/>
              </p:ext>
            </p:extLst>
          </p:nvPr>
        </p:nvGraphicFramePr>
        <p:xfrm>
          <a:off x="999070" y="3644054"/>
          <a:ext cx="6766560" cy="1351053"/>
        </p:xfrm>
        <a:graphic>
          <a:graphicData uri="http://schemas.openxmlformats.org/drawingml/2006/table">
            <a:tbl>
              <a:tblPr>
                <a:tableStyleId>{41C52BF7-F10D-42DD-8479-FF2DDF1A0279}</a:tableStyleId>
              </a:tblPr>
              <a:tblGrid>
                <a:gridCol w="1127760">
                  <a:extLst>
                    <a:ext uri="{9D8B030D-6E8A-4147-A177-3AD203B41FA5}">
                      <a16:colId xmlns:a16="http://schemas.microsoft.com/office/drawing/2014/main" val="847633544"/>
                    </a:ext>
                  </a:extLst>
                </a:gridCol>
                <a:gridCol w="1127760">
                  <a:extLst>
                    <a:ext uri="{9D8B030D-6E8A-4147-A177-3AD203B41FA5}">
                      <a16:colId xmlns:a16="http://schemas.microsoft.com/office/drawing/2014/main" val="2844595705"/>
                    </a:ext>
                  </a:extLst>
                </a:gridCol>
                <a:gridCol w="1127760">
                  <a:extLst>
                    <a:ext uri="{9D8B030D-6E8A-4147-A177-3AD203B41FA5}">
                      <a16:colId xmlns:a16="http://schemas.microsoft.com/office/drawing/2014/main" val="106543740"/>
                    </a:ext>
                  </a:extLst>
                </a:gridCol>
                <a:gridCol w="1127760">
                  <a:extLst>
                    <a:ext uri="{9D8B030D-6E8A-4147-A177-3AD203B41FA5}">
                      <a16:colId xmlns:a16="http://schemas.microsoft.com/office/drawing/2014/main" val="1662591629"/>
                    </a:ext>
                  </a:extLst>
                </a:gridCol>
                <a:gridCol w="1127760">
                  <a:extLst>
                    <a:ext uri="{9D8B030D-6E8A-4147-A177-3AD203B41FA5}">
                      <a16:colId xmlns:a16="http://schemas.microsoft.com/office/drawing/2014/main" val="1932486889"/>
                    </a:ext>
                  </a:extLst>
                </a:gridCol>
                <a:gridCol w="1127760">
                  <a:extLst>
                    <a:ext uri="{9D8B030D-6E8A-4147-A177-3AD203B41FA5}">
                      <a16:colId xmlns:a16="http://schemas.microsoft.com/office/drawing/2014/main" val="3696182576"/>
                    </a:ext>
                  </a:extLst>
                </a:gridCol>
              </a:tblGrid>
              <a:tr h="121188">
                <a:tc>
                  <a:txBody>
                    <a:bodyPr/>
                    <a:lstStyle/>
                    <a:p>
                      <a:pPr algn="ctr" fontAlgn="ctr"/>
                      <a:r>
                        <a:rPr lang="en-US" sz="700" u="none" strike="noStrike">
                          <a:effectLst/>
                        </a:rPr>
                        <a:t>user_id</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product_id</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style</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model_name</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color</a:t>
                      </a:r>
                      <a:endParaRPr lang="en-US" sz="700" b="1" i="0" u="none" strike="noStrike">
                        <a:solidFill>
                          <a:srgbClr val="292929"/>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price</a:t>
                      </a:r>
                      <a:endParaRPr lang="en-US" sz="700" b="1" i="0" u="none" strike="noStrike">
                        <a:solidFill>
                          <a:srgbClr val="292929"/>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3640054739"/>
                  </a:ext>
                </a:extLst>
              </a:tr>
              <a:tr h="245973">
                <a:tc>
                  <a:txBody>
                    <a:bodyPr/>
                    <a:lstStyle/>
                    <a:p>
                      <a:pPr algn="ctr" fontAlgn="ctr"/>
                      <a:r>
                        <a:rPr lang="en-US" sz="700" u="none" strike="noStrike">
                          <a:effectLst/>
                        </a:rPr>
                        <a:t>00a9dd17-36c8-430c-9d76-df49d4197dcf</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8</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Lucy</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Jet Black</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150</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688585452"/>
                  </a:ext>
                </a:extLst>
              </a:tr>
              <a:tr h="245973">
                <a:tc>
                  <a:txBody>
                    <a:bodyPr/>
                    <a:lstStyle/>
                    <a:p>
                      <a:pPr algn="ctr" fontAlgn="ctr"/>
                      <a:r>
                        <a:rPr lang="en-US" sz="700" u="none" strike="noStrike">
                          <a:effectLst/>
                        </a:rPr>
                        <a:t>00e15fe0-c86f-4818-9c63-3422211baa97</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7</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Lucy</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dirty="0">
                          <a:effectLst/>
                        </a:rPr>
                        <a:t>Elderflower Crystal</a:t>
                      </a:r>
                      <a:endParaRPr lang="en-US" sz="700" b="0" i="0" u="none" strike="noStrike" dirty="0">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150</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884228310"/>
                  </a:ext>
                </a:extLst>
              </a:tr>
              <a:tr h="245973">
                <a:tc>
                  <a:txBody>
                    <a:bodyPr/>
                    <a:lstStyle/>
                    <a:p>
                      <a:pPr algn="ctr" fontAlgn="ctr"/>
                      <a:r>
                        <a:rPr lang="en-US" sz="700" u="none" strike="noStrike">
                          <a:effectLst/>
                        </a:rPr>
                        <a:t>017506f7-aba1-4b9d-8b7b-f4426e71b8ca</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4</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Men's Styles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Dawes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Jet Black</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150</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3646887497"/>
                  </a:ext>
                </a:extLst>
              </a:tr>
              <a:tr h="245973">
                <a:tc>
                  <a:txBody>
                    <a:bodyPr/>
                    <a:lstStyle/>
                    <a:p>
                      <a:pPr algn="ctr" fontAlgn="ctr"/>
                      <a:r>
                        <a:rPr lang="en-US" sz="700" u="none" strike="noStrike" dirty="0">
                          <a:effectLst/>
                        </a:rPr>
                        <a:t>0176bfb3-9c51-4b1c-b593-87edab3c54cb</a:t>
                      </a:r>
                      <a:endParaRPr lang="en-US" sz="700" b="0" i="0" u="none" strike="noStrike" dirty="0">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10</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Eugene Narrow</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Rosewood Tortoise</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95</a:t>
                      </a:r>
                      <a:endParaRPr lang="en-US" sz="700" b="0" i="0" u="none" strike="noStrike">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738621083"/>
                  </a:ext>
                </a:extLst>
              </a:tr>
              <a:tr h="245973">
                <a:tc>
                  <a:txBody>
                    <a:bodyPr/>
                    <a:lstStyle/>
                    <a:p>
                      <a:pPr algn="ctr" fontAlgn="ctr"/>
                      <a:r>
                        <a:rPr lang="en-US" sz="700" u="none" strike="noStrike">
                          <a:effectLst/>
                        </a:rPr>
                        <a:t>01fdf106-f73c-4d3f-a036-2f3e2ab1ce06</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8</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Women's Styles</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Lucy</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a:effectLst/>
                        </a:rPr>
                        <a:t>Jet Black</a:t>
                      </a:r>
                      <a:endParaRPr lang="en-US" sz="700" b="0" i="0" u="none" strike="noStrike">
                        <a:solidFill>
                          <a:srgbClr val="525252"/>
                        </a:solidFill>
                        <a:effectLst/>
                        <a:latin typeface="Segoe UI" panose="020B0502040204020203" pitchFamily="34" charset="0"/>
                      </a:endParaRPr>
                    </a:p>
                  </a:txBody>
                  <a:tcPr marL="6002" marR="6002" marT="6002" marB="0" anchor="ctr"/>
                </a:tc>
                <a:tc>
                  <a:txBody>
                    <a:bodyPr/>
                    <a:lstStyle/>
                    <a:p>
                      <a:pPr algn="ctr" fontAlgn="ctr"/>
                      <a:r>
                        <a:rPr lang="en-US" sz="700" u="none" strike="noStrike" dirty="0">
                          <a:effectLst/>
                        </a:rPr>
                        <a:t>150</a:t>
                      </a:r>
                      <a:endParaRPr lang="en-US" sz="700" b="0" i="0" u="none" strike="noStrike" dirty="0">
                        <a:solidFill>
                          <a:srgbClr val="525252"/>
                        </a:solidFill>
                        <a:effectLst/>
                        <a:latin typeface="Segoe UI" panose="020B0502040204020203" pitchFamily="34" charset="0"/>
                      </a:endParaRPr>
                    </a:p>
                  </a:txBody>
                  <a:tcPr marL="6002" marR="6002" marT="6002" marB="0" anchor="ctr"/>
                </a:tc>
                <a:extLst>
                  <a:ext uri="{0D108BD9-81ED-4DB2-BD59-A6C34878D82A}">
                    <a16:rowId xmlns:a16="http://schemas.microsoft.com/office/drawing/2014/main" val="2120630403"/>
                  </a:ext>
                </a:extLst>
              </a:tr>
            </a:tbl>
          </a:graphicData>
        </a:graphic>
      </p:graphicFrame>
      <p:sp>
        <p:nvSpPr>
          <p:cNvPr id="10" name="TextBox 9">
            <a:extLst>
              <a:ext uri="{FF2B5EF4-FFF2-40B4-BE49-F238E27FC236}">
                <a16:creationId xmlns:a16="http://schemas.microsoft.com/office/drawing/2014/main" id="{0125EF4F-E79E-4B60-9FD1-53588C18ECF4}"/>
              </a:ext>
            </a:extLst>
          </p:cNvPr>
          <p:cNvSpPr txBox="1"/>
          <p:nvPr/>
        </p:nvSpPr>
        <p:spPr>
          <a:xfrm>
            <a:off x="3803225" y="3274953"/>
            <a:ext cx="1171787" cy="307777"/>
          </a:xfrm>
          <a:prstGeom prst="rect">
            <a:avLst/>
          </a:prstGeom>
          <a:noFill/>
        </p:spPr>
        <p:txBody>
          <a:bodyPr wrap="square" rtlCol="0">
            <a:spAutoFit/>
          </a:bodyPr>
          <a:lstStyle/>
          <a:p>
            <a:r>
              <a:rPr lang="en-US" dirty="0"/>
              <a:t>Purchase</a:t>
            </a:r>
          </a:p>
        </p:txBody>
      </p:sp>
    </p:spTree>
    <p:extLst>
      <p:ext uri="{BB962C8B-B14F-4D97-AF65-F5344CB8AC3E}">
        <p14:creationId xmlns:p14="http://schemas.microsoft.com/office/powerpoint/2010/main" val="317360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Use a LEFT JOIN to combine the 3 tables. Select only the first 10 rows from this table.</a:t>
            </a:r>
            <a:endParaRPr sz="2400" b="1" i="0" u="none" strike="noStrike" cap="none" dirty="0">
              <a:solidFill>
                <a:srgbClr val="295269"/>
              </a:solidFill>
              <a:latin typeface="Roboto"/>
              <a:ea typeface="Roboto"/>
              <a:cs typeface="Roboto"/>
              <a:sym typeface="Roboto"/>
            </a:endParaRPr>
          </a:p>
        </p:txBody>
      </p:sp>
      <p:sp>
        <p:nvSpPr>
          <p:cNvPr id="5" name="Shape 323">
            <a:extLst>
              <a:ext uri="{FF2B5EF4-FFF2-40B4-BE49-F238E27FC236}">
                <a16:creationId xmlns:a16="http://schemas.microsoft.com/office/drawing/2014/main" id="{ED297399-44B2-4B77-A153-14945AC4B968}"/>
              </a:ext>
            </a:extLst>
          </p:cNvPr>
          <p:cNvSpPr txBox="1"/>
          <p:nvPr/>
        </p:nvSpPr>
        <p:spPr>
          <a:xfrm>
            <a:off x="5179100" y="1171787"/>
            <a:ext cx="3870900" cy="3775938"/>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quiz.user_id,</a:t>
            </a:r>
          </a:p>
          <a:p>
            <a:pPr lvl="0">
              <a:buClr>
                <a:schemeClr val="dk1"/>
              </a:buClr>
              <a:buSzPts val="1100"/>
            </a:pPr>
            <a:r>
              <a:rPr lang="en-US" sz="900" dirty="0">
                <a:latin typeface="Courier New"/>
                <a:ea typeface="Courier New"/>
                <a:cs typeface="Courier New"/>
                <a:sym typeface="Courier New"/>
              </a:rPr>
              <a:t>	home_try_on.user_id IS NOT NULL AS 'is_home_try_on',</a:t>
            </a:r>
          </a:p>
          <a:p>
            <a:pPr lvl="0">
              <a:buClr>
                <a:schemeClr val="dk1"/>
              </a:buClr>
              <a:buSzPts val="1100"/>
            </a:pPr>
            <a:r>
              <a:rPr lang="en-US" sz="900" dirty="0">
                <a:latin typeface="Courier New"/>
                <a:ea typeface="Courier New"/>
                <a:cs typeface="Courier New"/>
                <a:sym typeface="Courier New"/>
              </a:rPr>
              <a:t>	home_try_on.number_of_pairs as number_of_pairs,</a:t>
            </a:r>
          </a:p>
          <a:p>
            <a:pPr lvl="0">
              <a:buClr>
                <a:schemeClr val="dk1"/>
              </a:buClr>
              <a:buSzPts val="1100"/>
            </a:pPr>
            <a:r>
              <a:rPr lang="en-US" sz="900" dirty="0">
                <a:latin typeface="Courier New"/>
                <a:ea typeface="Courier New"/>
                <a:cs typeface="Courier New"/>
                <a:sym typeface="Courier New"/>
              </a:rPr>
              <a:t>  purchase.user_id IS NOT NULL AS 'is_purchase'</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LEFT JOIN home_try_on on quiz.user_id = home_try_on.user_id</a:t>
            </a:r>
          </a:p>
          <a:p>
            <a:pPr lvl="0">
              <a:buClr>
                <a:schemeClr val="dk1"/>
              </a:buClr>
              <a:buSzPts val="1100"/>
            </a:pPr>
            <a:r>
              <a:rPr lang="en-US" sz="900" dirty="0">
                <a:latin typeface="Courier New"/>
                <a:ea typeface="Courier New"/>
                <a:cs typeface="Courier New"/>
                <a:sym typeface="Courier New"/>
              </a:rPr>
              <a:t>LEFT JOIN purchase on home_try_on.user_id = purchase.user_id</a:t>
            </a: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graphicFrame>
        <p:nvGraphicFramePr>
          <p:cNvPr id="2" name="Table 1">
            <a:extLst>
              <a:ext uri="{FF2B5EF4-FFF2-40B4-BE49-F238E27FC236}">
                <a16:creationId xmlns:a16="http://schemas.microsoft.com/office/drawing/2014/main" id="{E4677F08-24E1-4B7A-8859-B46BB33D22F7}"/>
              </a:ext>
            </a:extLst>
          </p:cNvPr>
          <p:cNvGraphicFramePr>
            <a:graphicFrameLocks noGrp="1"/>
          </p:cNvGraphicFramePr>
          <p:nvPr>
            <p:extLst>
              <p:ext uri="{D42A27DB-BD31-4B8C-83A1-F6EECF244321}">
                <p14:modId xmlns:p14="http://schemas.microsoft.com/office/powerpoint/2010/main" val="2844467214"/>
              </p:ext>
            </p:extLst>
          </p:nvPr>
        </p:nvGraphicFramePr>
        <p:xfrm>
          <a:off x="94000" y="1178097"/>
          <a:ext cx="4979226" cy="3779266"/>
        </p:xfrm>
        <a:graphic>
          <a:graphicData uri="http://schemas.openxmlformats.org/drawingml/2006/table">
            <a:tbl>
              <a:tblPr>
                <a:tableStyleId>{41C52BF7-F10D-42DD-8479-FF2DDF1A0279}</a:tableStyleId>
              </a:tblPr>
              <a:tblGrid>
                <a:gridCol w="1856720">
                  <a:extLst>
                    <a:ext uri="{9D8B030D-6E8A-4147-A177-3AD203B41FA5}">
                      <a16:colId xmlns:a16="http://schemas.microsoft.com/office/drawing/2014/main" val="2567342595"/>
                    </a:ext>
                  </a:extLst>
                </a:gridCol>
                <a:gridCol w="1076960">
                  <a:extLst>
                    <a:ext uri="{9D8B030D-6E8A-4147-A177-3AD203B41FA5}">
                      <a16:colId xmlns:a16="http://schemas.microsoft.com/office/drawing/2014/main" val="289213549"/>
                    </a:ext>
                  </a:extLst>
                </a:gridCol>
                <a:gridCol w="1083733">
                  <a:extLst>
                    <a:ext uri="{9D8B030D-6E8A-4147-A177-3AD203B41FA5}">
                      <a16:colId xmlns:a16="http://schemas.microsoft.com/office/drawing/2014/main" val="545122399"/>
                    </a:ext>
                  </a:extLst>
                </a:gridCol>
                <a:gridCol w="961813">
                  <a:extLst>
                    <a:ext uri="{9D8B030D-6E8A-4147-A177-3AD203B41FA5}">
                      <a16:colId xmlns:a16="http://schemas.microsoft.com/office/drawing/2014/main" val="1639205936"/>
                    </a:ext>
                  </a:extLst>
                </a:gridCol>
              </a:tblGrid>
              <a:tr h="331216">
                <a:tc>
                  <a:txBody>
                    <a:bodyPr/>
                    <a:lstStyle/>
                    <a:p>
                      <a:pPr algn="ctr" fontAlgn="ctr"/>
                      <a:r>
                        <a:rPr lang="en-US" sz="1100" u="none" strike="noStrike" dirty="0">
                          <a:effectLst/>
                        </a:rPr>
                        <a:t>user_id</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is_home_try_on</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number_of_pairs</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is_purchase</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3493613"/>
                  </a:ext>
                </a:extLst>
              </a:tr>
              <a:tr h="331216">
                <a:tc>
                  <a:txBody>
                    <a:bodyPr/>
                    <a:lstStyle/>
                    <a:p>
                      <a:pPr algn="ctr" fontAlgn="ctr"/>
                      <a:r>
                        <a:rPr lang="en-US" sz="1100" u="none" strike="noStrike">
                          <a:effectLst/>
                        </a:rPr>
                        <a:t>4e8118dc-bb3d-49bf-85fc-cca8d83232ac</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3223418"/>
                  </a:ext>
                </a:extLst>
              </a:tr>
              <a:tr h="331216">
                <a:tc>
                  <a:txBody>
                    <a:bodyPr/>
                    <a:lstStyle/>
                    <a:p>
                      <a:pPr algn="ctr" fontAlgn="ctr"/>
                      <a:r>
                        <a:rPr lang="en-US" sz="1100" u="none" strike="noStrike" dirty="0">
                          <a:effectLst/>
                        </a:rPr>
                        <a:t>291f1cca-e507-48be-b063-002b14906468</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640318449"/>
                  </a:ext>
                </a:extLst>
              </a:tr>
              <a:tr h="331216">
                <a:tc>
                  <a:txBody>
                    <a:bodyPr/>
                    <a:lstStyle/>
                    <a:p>
                      <a:pPr algn="ctr" fontAlgn="ctr"/>
                      <a:r>
                        <a:rPr lang="en-US" sz="1100" u="none" strike="noStrike">
                          <a:effectLst/>
                        </a:rPr>
                        <a:t>75122300-0736-4087-b6d8-c0c5373a1a04</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 </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0</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792807607"/>
                  </a:ext>
                </a:extLst>
              </a:tr>
              <a:tr h="331216">
                <a:tc>
                  <a:txBody>
                    <a:bodyPr/>
                    <a:lstStyle/>
                    <a:p>
                      <a:pPr algn="ctr" fontAlgn="ctr"/>
                      <a:r>
                        <a:rPr lang="en-US" sz="1100" u="none" strike="noStrike">
                          <a:effectLst/>
                        </a:rPr>
                        <a:t>75bc6ebd-40cd-4e1d-a301-27ddd93b12e2</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122781338"/>
                  </a:ext>
                </a:extLst>
              </a:tr>
              <a:tr h="331216">
                <a:tc>
                  <a:txBody>
                    <a:bodyPr/>
                    <a:lstStyle/>
                    <a:p>
                      <a:pPr algn="ctr" fontAlgn="ctr"/>
                      <a:r>
                        <a:rPr lang="en-US" sz="1100" u="none" strike="noStrike">
                          <a:effectLst/>
                        </a:rPr>
                        <a:t>ce965c4d-7a2b-4db6-9847-601747fa7812</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369264982"/>
                  </a:ext>
                </a:extLst>
              </a:tr>
              <a:tr h="331216">
                <a:tc>
                  <a:txBody>
                    <a:bodyPr/>
                    <a:lstStyle/>
                    <a:p>
                      <a:pPr algn="ctr" fontAlgn="ctr"/>
                      <a:r>
                        <a:rPr lang="en-US" sz="1100" u="none" strike="noStrike">
                          <a:effectLst/>
                        </a:rPr>
                        <a:t>28867d12-27a6-4e6a-a5fb-8bb5440117ae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382753866"/>
                  </a:ext>
                </a:extLst>
              </a:tr>
              <a:tr h="331216">
                <a:tc>
                  <a:txBody>
                    <a:bodyPr/>
                    <a:lstStyle/>
                    <a:p>
                      <a:pPr algn="ctr" fontAlgn="ctr"/>
                      <a:r>
                        <a:rPr lang="en-US" sz="1100" u="none" strike="noStrike">
                          <a:effectLst/>
                        </a:rPr>
                        <a:t>5a7a7e13-fbcf-46e4-9093-79799649d6c5</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800609981"/>
                  </a:ext>
                </a:extLst>
              </a:tr>
              <a:tr h="331216">
                <a:tc>
                  <a:txBody>
                    <a:bodyPr/>
                    <a:lstStyle/>
                    <a:p>
                      <a:pPr algn="ctr" fontAlgn="ctr"/>
                      <a:r>
                        <a:rPr lang="en-US" sz="1100" u="none" strike="noStrike">
                          <a:effectLst/>
                        </a:rPr>
                        <a:t>0143cb8b-bb81-4916-9750-ce956c9f9bd9</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069650468"/>
                  </a:ext>
                </a:extLst>
              </a:tr>
              <a:tr h="331216">
                <a:tc>
                  <a:txBody>
                    <a:bodyPr/>
                    <a:lstStyle/>
                    <a:p>
                      <a:pPr algn="ctr" fontAlgn="ctr"/>
                      <a:r>
                        <a:rPr lang="en-US" sz="1100" u="none" strike="noStrike">
                          <a:effectLst/>
                        </a:rPr>
                        <a:t>a4ccc1b3-cbb6-449c-b7a5-03af42c97433</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5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66950868"/>
                  </a:ext>
                </a:extLst>
              </a:tr>
              <a:tr h="331216">
                <a:tc>
                  <a:txBody>
                    <a:bodyPr/>
                    <a:lstStyle/>
                    <a:p>
                      <a:pPr algn="ctr" fontAlgn="ctr"/>
                      <a:r>
                        <a:rPr lang="en-US" sz="1100" u="none" strike="noStrike">
                          <a:effectLst/>
                        </a:rPr>
                        <a:t>b1dded76-cd60-4222-82cb-f6d464104298</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 pairs</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0</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978810052"/>
                  </a:ext>
                </a:extLst>
              </a:tr>
            </a:tbl>
          </a:graphicData>
        </a:graphic>
      </p:graphicFrame>
    </p:spTree>
    <p:extLst>
      <p:ext uri="{BB962C8B-B14F-4D97-AF65-F5344CB8AC3E}">
        <p14:creationId xmlns:p14="http://schemas.microsoft.com/office/powerpoint/2010/main" val="64922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77484"/>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Insights from the Quiz Table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94000" y="1015083"/>
            <a:ext cx="4295120" cy="20192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Insights from the quiz table:</a:t>
            </a:r>
          </a:p>
          <a:p>
            <a:pPr marL="171450" lvl="8" indent="-171450">
              <a:lnSpc>
                <a:spcPct val="115000"/>
              </a:lnSpc>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A rectangular shape is the most popular with </a:t>
            </a:r>
            <a:r>
              <a:rPr lang="en-US" sz="1200" dirty="0">
                <a:latin typeface="Roboto"/>
                <a:ea typeface="Roboto"/>
                <a:cs typeface="Roboto"/>
                <a:sym typeface="Roboto"/>
              </a:rPr>
              <a:t>40%</a:t>
            </a:r>
            <a:r>
              <a:rPr lang="en-US" sz="1200" b="0" i="0" u="none" strike="noStrike" cap="none" dirty="0">
                <a:solidFill>
                  <a:srgbClr val="000000"/>
                </a:solidFill>
                <a:latin typeface="Roboto"/>
                <a:ea typeface="Roboto"/>
                <a:cs typeface="Roboto"/>
                <a:sym typeface="Roboto"/>
              </a:rPr>
              <a:t> of the users that responded to this question choosin</a:t>
            </a:r>
            <a:r>
              <a:rPr lang="en-US" sz="1200" dirty="0">
                <a:latin typeface="Roboto"/>
                <a:ea typeface="Roboto"/>
                <a:cs typeface="Roboto"/>
                <a:sym typeface="Roboto"/>
              </a:rPr>
              <a:t>g this shape.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N</a:t>
            </a:r>
            <a:r>
              <a:rPr lang="en-US" sz="1200" b="0" i="0" u="none" strike="noStrike" cap="none" dirty="0">
                <a:solidFill>
                  <a:srgbClr val="000000"/>
                </a:solidFill>
                <a:latin typeface="Roboto"/>
                <a:ea typeface="Roboto"/>
                <a:cs typeface="Roboto"/>
                <a:sym typeface="Roboto"/>
              </a:rPr>
              <a:t>arrow is the most popular fit.</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Tortoise is the most popular color, with black a close second.</a:t>
            </a:r>
            <a:endParaRPr sz="1200" b="0" i="0" u="none" strike="noStrike" cap="none" dirty="0">
              <a:solidFill>
                <a:srgbClr val="000000"/>
              </a:solidFill>
              <a:latin typeface="Roboto"/>
              <a:ea typeface="Roboto"/>
              <a:cs typeface="Roboto"/>
              <a:sym typeface="Roboto"/>
            </a:endParaRPr>
          </a:p>
        </p:txBody>
      </p:sp>
      <p:sp>
        <p:nvSpPr>
          <p:cNvPr id="5" name="Shape 323">
            <a:extLst>
              <a:ext uri="{FF2B5EF4-FFF2-40B4-BE49-F238E27FC236}">
                <a16:creationId xmlns:a16="http://schemas.microsoft.com/office/drawing/2014/main" id="{ED297399-44B2-4B77-A153-14945AC4B968}"/>
              </a:ext>
            </a:extLst>
          </p:cNvPr>
          <p:cNvSpPr txBox="1"/>
          <p:nvPr/>
        </p:nvSpPr>
        <p:spPr>
          <a:xfrm>
            <a:off x="4572000" y="1015084"/>
            <a:ext cx="4478000" cy="201924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shape, COUNT(shape) as ‘responses’</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GROUP BY shape</a:t>
            </a:r>
          </a:p>
          <a:p>
            <a:pPr lvl="0">
              <a:buClr>
                <a:schemeClr val="dk1"/>
              </a:buClr>
              <a:buSzPts val="1100"/>
            </a:pPr>
            <a:r>
              <a:rPr lang="en-US" sz="900" dirty="0">
                <a:latin typeface="Courier New"/>
                <a:ea typeface="Courier New"/>
                <a:cs typeface="Courier New"/>
                <a:sym typeface="Courier New"/>
              </a:rPr>
              <a:t>ORDER BY COUNT(shape)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fit, COUNT(fit) as ‘responses’</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GROUP BY fit</a:t>
            </a:r>
          </a:p>
          <a:p>
            <a:pPr lvl="0">
              <a:buClr>
                <a:schemeClr val="dk1"/>
              </a:buClr>
              <a:buSzPts val="1100"/>
            </a:pPr>
            <a:r>
              <a:rPr lang="en-US" sz="900" dirty="0">
                <a:latin typeface="Courier New"/>
                <a:ea typeface="Courier New"/>
                <a:cs typeface="Courier New"/>
                <a:sym typeface="Courier New"/>
              </a:rPr>
              <a:t>ORDER BY COUNT(fit)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color, COUNT(color) as ‘responses’</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GROUP BY color</a:t>
            </a:r>
          </a:p>
          <a:p>
            <a:pPr lvl="0">
              <a:buClr>
                <a:schemeClr val="dk1"/>
              </a:buClr>
              <a:buSzPts val="1100"/>
            </a:pPr>
            <a:r>
              <a:rPr lang="en-US" sz="900" dirty="0">
                <a:latin typeface="Courier New"/>
                <a:ea typeface="Courier New"/>
                <a:cs typeface="Courier New"/>
                <a:sym typeface="Courier New"/>
              </a:rPr>
              <a:t>ORDER BY COUNT(color)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graphicFrame>
        <p:nvGraphicFramePr>
          <p:cNvPr id="4" name="Table 3">
            <a:extLst>
              <a:ext uri="{FF2B5EF4-FFF2-40B4-BE49-F238E27FC236}">
                <a16:creationId xmlns:a16="http://schemas.microsoft.com/office/drawing/2014/main" id="{B343D5F1-BD31-4787-A974-F8DEDD84CDCF}"/>
              </a:ext>
            </a:extLst>
          </p:cNvPr>
          <p:cNvGraphicFramePr>
            <a:graphicFrameLocks noGrp="1"/>
          </p:cNvGraphicFramePr>
          <p:nvPr>
            <p:extLst>
              <p:ext uri="{D42A27DB-BD31-4B8C-83A1-F6EECF244321}">
                <p14:modId xmlns:p14="http://schemas.microsoft.com/office/powerpoint/2010/main" val="3099035137"/>
              </p:ext>
            </p:extLst>
          </p:nvPr>
        </p:nvGraphicFramePr>
        <p:xfrm>
          <a:off x="94000" y="3236489"/>
          <a:ext cx="2743200" cy="1645916"/>
        </p:xfrm>
        <a:graphic>
          <a:graphicData uri="http://schemas.openxmlformats.org/drawingml/2006/table">
            <a:tbl>
              <a:tblPr>
                <a:tableStyleId>{41C52BF7-F10D-42DD-8479-FF2DDF1A0279}</a:tableStyleId>
              </a:tblPr>
              <a:tblGrid>
                <a:gridCol w="914400">
                  <a:extLst>
                    <a:ext uri="{9D8B030D-6E8A-4147-A177-3AD203B41FA5}">
                      <a16:colId xmlns:a16="http://schemas.microsoft.com/office/drawing/2014/main" val="3786449825"/>
                    </a:ext>
                  </a:extLst>
                </a:gridCol>
                <a:gridCol w="914400">
                  <a:extLst>
                    <a:ext uri="{9D8B030D-6E8A-4147-A177-3AD203B41FA5}">
                      <a16:colId xmlns:a16="http://schemas.microsoft.com/office/drawing/2014/main" val="2442057214"/>
                    </a:ext>
                  </a:extLst>
                </a:gridCol>
                <a:gridCol w="914400">
                  <a:extLst>
                    <a:ext uri="{9D8B030D-6E8A-4147-A177-3AD203B41FA5}">
                      <a16:colId xmlns:a16="http://schemas.microsoft.com/office/drawing/2014/main" val="3384014016"/>
                    </a:ext>
                  </a:extLst>
                </a:gridCol>
              </a:tblGrid>
              <a:tr h="311723">
                <a:tc>
                  <a:txBody>
                    <a:bodyPr/>
                    <a:lstStyle/>
                    <a:p>
                      <a:pPr algn="ctr" fontAlgn="ctr"/>
                      <a:r>
                        <a:rPr lang="en-US" sz="1100" u="none" strike="noStrike">
                          <a:effectLst/>
                        </a:rPr>
                        <a:t>shape</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of total</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392747134"/>
                  </a:ext>
                </a:extLst>
              </a:tr>
              <a:tr h="311723">
                <a:tc>
                  <a:txBody>
                    <a:bodyPr/>
                    <a:lstStyle/>
                    <a:p>
                      <a:pPr algn="ctr" fontAlgn="ctr"/>
                      <a:r>
                        <a:rPr lang="en-US" sz="1100" u="none" strike="noStrike">
                          <a:effectLst/>
                        </a:rPr>
                        <a:t>Rectangular</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397</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130465791"/>
                  </a:ext>
                </a:extLst>
              </a:tr>
              <a:tr h="311723">
                <a:tc>
                  <a:txBody>
                    <a:bodyPr/>
                    <a:lstStyle/>
                    <a:p>
                      <a:pPr algn="ctr" fontAlgn="ctr"/>
                      <a:r>
                        <a:rPr lang="en-US" sz="1100" u="none" strike="noStrike" dirty="0">
                          <a:effectLst/>
                        </a:rPr>
                        <a:t>Square</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326</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33%</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255997311"/>
                  </a:ext>
                </a:extLst>
              </a:tr>
              <a:tr h="311723">
                <a:tc>
                  <a:txBody>
                    <a:bodyPr/>
                    <a:lstStyle/>
                    <a:p>
                      <a:pPr algn="ctr" fontAlgn="ctr"/>
                      <a:r>
                        <a:rPr lang="en-US" sz="1100" u="none" strike="noStrike">
                          <a:effectLst/>
                        </a:rPr>
                        <a:t>Round</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180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18%</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162436546"/>
                  </a:ext>
                </a:extLst>
              </a:tr>
              <a:tr h="399024">
                <a:tc>
                  <a:txBody>
                    <a:bodyPr/>
                    <a:lstStyle/>
                    <a:p>
                      <a:pPr algn="ctr" fontAlgn="ctr"/>
                      <a:r>
                        <a:rPr lang="en-US" sz="1100" u="none" strike="noStrike">
                          <a:effectLst/>
                        </a:rPr>
                        <a:t>No Preference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97</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10%</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815809421"/>
                  </a:ext>
                </a:extLst>
              </a:tr>
            </a:tbl>
          </a:graphicData>
        </a:graphic>
      </p:graphicFrame>
      <p:graphicFrame>
        <p:nvGraphicFramePr>
          <p:cNvPr id="6" name="Table 5">
            <a:extLst>
              <a:ext uri="{FF2B5EF4-FFF2-40B4-BE49-F238E27FC236}">
                <a16:creationId xmlns:a16="http://schemas.microsoft.com/office/drawing/2014/main" id="{A19B9E7C-24A4-4241-A21B-AAA192C2A187}"/>
              </a:ext>
            </a:extLst>
          </p:cNvPr>
          <p:cNvGraphicFramePr>
            <a:graphicFrameLocks noGrp="1"/>
          </p:cNvGraphicFramePr>
          <p:nvPr>
            <p:extLst>
              <p:ext uri="{D42A27DB-BD31-4B8C-83A1-F6EECF244321}">
                <p14:modId xmlns:p14="http://schemas.microsoft.com/office/powerpoint/2010/main" val="2252256220"/>
              </p:ext>
            </p:extLst>
          </p:nvPr>
        </p:nvGraphicFramePr>
        <p:xfrm>
          <a:off x="3032724" y="3236488"/>
          <a:ext cx="2743200" cy="1645918"/>
        </p:xfrm>
        <a:graphic>
          <a:graphicData uri="http://schemas.openxmlformats.org/drawingml/2006/table">
            <a:tbl>
              <a:tblPr>
                <a:tableStyleId>{41C52BF7-F10D-42DD-8479-FF2DDF1A0279}</a:tableStyleId>
              </a:tblPr>
              <a:tblGrid>
                <a:gridCol w="914400">
                  <a:extLst>
                    <a:ext uri="{9D8B030D-6E8A-4147-A177-3AD203B41FA5}">
                      <a16:colId xmlns:a16="http://schemas.microsoft.com/office/drawing/2014/main" val="2269158520"/>
                    </a:ext>
                  </a:extLst>
                </a:gridCol>
                <a:gridCol w="914400">
                  <a:extLst>
                    <a:ext uri="{9D8B030D-6E8A-4147-A177-3AD203B41FA5}">
                      <a16:colId xmlns:a16="http://schemas.microsoft.com/office/drawing/2014/main" val="42210268"/>
                    </a:ext>
                  </a:extLst>
                </a:gridCol>
                <a:gridCol w="914400">
                  <a:extLst>
                    <a:ext uri="{9D8B030D-6E8A-4147-A177-3AD203B41FA5}">
                      <a16:colId xmlns:a16="http://schemas.microsoft.com/office/drawing/2014/main" val="404280695"/>
                    </a:ext>
                  </a:extLst>
                </a:gridCol>
              </a:tblGrid>
              <a:tr h="313094">
                <a:tc>
                  <a:txBody>
                    <a:bodyPr/>
                    <a:lstStyle/>
                    <a:p>
                      <a:pPr algn="ctr" fontAlgn="ctr"/>
                      <a:r>
                        <a:rPr lang="en-US" sz="1100" u="none" strike="noStrike" dirty="0">
                          <a:effectLst/>
                        </a:rPr>
                        <a:t>fit</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of total</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993362487"/>
                  </a:ext>
                </a:extLst>
              </a:tr>
              <a:tr h="313094">
                <a:tc>
                  <a:txBody>
                    <a:bodyPr/>
                    <a:lstStyle/>
                    <a:p>
                      <a:pPr algn="ctr" fontAlgn="ctr"/>
                      <a:r>
                        <a:rPr lang="en-US" sz="1100" u="none" strike="noStrike">
                          <a:effectLst/>
                        </a:rPr>
                        <a:t>Narrow</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408</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41%</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959991751"/>
                  </a:ext>
                </a:extLst>
              </a:tr>
              <a:tr h="313094">
                <a:tc>
                  <a:txBody>
                    <a:bodyPr/>
                    <a:lstStyle/>
                    <a:p>
                      <a:pPr algn="ctr" fontAlgn="ctr"/>
                      <a:r>
                        <a:rPr lang="en-US" sz="1100" u="none" strike="noStrike">
                          <a:effectLst/>
                        </a:rPr>
                        <a:t>Medium</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305</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31%</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642996334"/>
                  </a:ext>
                </a:extLst>
              </a:tr>
              <a:tr h="313094">
                <a:tc>
                  <a:txBody>
                    <a:bodyPr/>
                    <a:lstStyle/>
                    <a:p>
                      <a:pPr algn="ctr" fontAlgn="ctr"/>
                      <a:r>
                        <a:rPr lang="en-US" sz="1100" u="none" strike="noStrike">
                          <a:effectLst/>
                        </a:rPr>
                        <a:t>Wide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198</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20%</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918684097"/>
                  </a:ext>
                </a:extLst>
              </a:tr>
              <a:tr h="393542">
                <a:tc>
                  <a:txBody>
                    <a:bodyPr/>
                    <a:lstStyle/>
                    <a:p>
                      <a:pPr algn="ctr" fontAlgn="ctr"/>
                      <a:r>
                        <a:rPr lang="en-US" sz="1100" u="none" strike="noStrike">
                          <a:effectLst/>
                        </a:rPr>
                        <a:t>I'm not sure. Let's skip it.</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89</a:t>
                      </a:r>
                      <a:endParaRPr lang="en-US" sz="1100" b="0" i="0" u="none" strike="noStrike" dirty="0">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9%</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049152922"/>
                  </a:ext>
                </a:extLst>
              </a:tr>
            </a:tbl>
          </a:graphicData>
        </a:graphic>
      </p:graphicFrame>
      <p:graphicFrame>
        <p:nvGraphicFramePr>
          <p:cNvPr id="8" name="Table 7">
            <a:extLst>
              <a:ext uri="{FF2B5EF4-FFF2-40B4-BE49-F238E27FC236}">
                <a16:creationId xmlns:a16="http://schemas.microsoft.com/office/drawing/2014/main" id="{AF3714DD-A2C7-4743-ADB1-8D28FB55D13D}"/>
              </a:ext>
            </a:extLst>
          </p:cNvPr>
          <p:cNvGraphicFramePr>
            <a:graphicFrameLocks noGrp="1"/>
          </p:cNvGraphicFramePr>
          <p:nvPr>
            <p:extLst>
              <p:ext uri="{D42A27DB-BD31-4B8C-83A1-F6EECF244321}">
                <p14:modId xmlns:p14="http://schemas.microsoft.com/office/powerpoint/2010/main" val="913691958"/>
              </p:ext>
            </p:extLst>
          </p:nvPr>
        </p:nvGraphicFramePr>
        <p:xfrm>
          <a:off x="5971448" y="3236488"/>
          <a:ext cx="2743200" cy="1645920"/>
        </p:xfrm>
        <a:graphic>
          <a:graphicData uri="http://schemas.openxmlformats.org/drawingml/2006/table">
            <a:tbl>
              <a:tblPr>
                <a:tableStyleId>{41C52BF7-F10D-42DD-8479-FF2DDF1A0279}</a:tableStyleId>
              </a:tblPr>
              <a:tblGrid>
                <a:gridCol w="914400">
                  <a:extLst>
                    <a:ext uri="{9D8B030D-6E8A-4147-A177-3AD203B41FA5}">
                      <a16:colId xmlns:a16="http://schemas.microsoft.com/office/drawing/2014/main" val="986613416"/>
                    </a:ext>
                  </a:extLst>
                </a:gridCol>
                <a:gridCol w="914400">
                  <a:extLst>
                    <a:ext uri="{9D8B030D-6E8A-4147-A177-3AD203B41FA5}">
                      <a16:colId xmlns:a16="http://schemas.microsoft.com/office/drawing/2014/main" val="1256569868"/>
                    </a:ext>
                  </a:extLst>
                </a:gridCol>
                <a:gridCol w="914400">
                  <a:extLst>
                    <a:ext uri="{9D8B030D-6E8A-4147-A177-3AD203B41FA5}">
                      <a16:colId xmlns:a16="http://schemas.microsoft.com/office/drawing/2014/main" val="4024352006"/>
                    </a:ext>
                  </a:extLst>
                </a:gridCol>
              </a:tblGrid>
              <a:tr h="274320">
                <a:tc>
                  <a:txBody>
                    <a:bodyPr/>
                    <a:lstStyle/>
                    <a:p>
                      <a:pPr algn="ctr" fontAlgn="ctr"/>
                      <a:r>
                        <a:rPr lang="en-US" sz="1100" u="none" strike="noStrike" dirty="0">
                          <a:effectLst/>
                        </a:rPr>
                        <a:t>color</a:t>
                      </a:r>
                      <a:endParaRPr lang="en-US" sz="1100" b="1" i="0" u="none" strike="noStrike" dirty="0">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responses</a:t>
                      </a:r>
                      <a:endParaRPr lang="en-US" sz="1100" b="1" i="0" u="none" strike="noStrike">
                        <a:solidFill>
                          <a:srgbClr val="292929"/>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 of total</a:t>
                      </a:r>
                      <a:endParaRPr lang="en-US" sz="1100" b="1" i="0" u="none" strike="noStrike">
                        <a:solidFill>
                          <a:srgbClr val="292929"/>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098330961"/>
                  </a:ext>
                </a:extLst>
              </a:tr>
              <a:tr h="274320">
                <a:tc>
                  <a:txBody>
                    <a:bodyPr/>
                    <a:lstStyle/>
                    <a:p>
                      <a:pPr algn="ctr" fontAlgn="ctr"/>
                      <a:r>
                        <a:rPr lang="en-US" sz="1100" u="none" strike="noStrike">
                          <a:effectLst/>
                        </a:rPr>
                        <a:t>Tortoise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292</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29%</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4083242093"/>
                  </a:ext>
                </a:extLst>
              </a:tr>
              <a:tr h="274320">
                <a:tc>
                  <a:txBody>
                    <a:bodyPr/>
                    <a:lstStyle/>
                    <a:p>
                      <a:pPr algn="ctr" fontAlgn="ctr"/>
                      <a:r>
                        <a:rPr lang="en-US" sz="1100" u="none" strike="noStrike">
                          <a:effectLst/>
                        </a:rPr>
                        <a:t>Black</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280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28%</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11548075"/>
                  </a:ext>
                </a:extLst>
              </a:tr>
              <a:tr h="274320">
                <a:tc>
                  <a:txBody>
                    <a:bodyPr/>
                    <a:lstStyle/>
                    <a:p>
                      <a:pPr algn="ctr" fontAlgn="ctr"/>
                      <a:r>
                        <a:rPr lang="en-US" sz="1100" u="none" strike="noStrike">
                          <a:effectLst/>
                        </a:rPr>
                        <a:t>Crystal</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210</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21%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549240692"/>
                  </a:ext>
                </a:extLst>
              </a:tr>
              <a:tr h="274320">
                <a:tc>
                  <a:txBody>
                    <a:bodyPr/>
                    <a:lstStyle/>
                    <a:p>
                      <a:pPr algn="ctr" fontAlgn="ctr"/>
                      <a:r>
                        <a:rPr lang="en-US" sz="1100" u="none" strike="noStrike">
                          <a:effectLst/>
                        </a:rPr>
                        <a:t>Neutral</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114</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11%</a:t>
                      </a:r>
                      <a:endParaRPr lang="en-US" sz="1100" b="0" i="0" u="none" strike="noStrike">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055413358"/>
                  </a:ext>
                </a:extLst>
              </a:tr>
              <a:tr h="274320">
                <a:tc>
                  <a:txBody>
                    <a:bodyPr/>
                    <a:lstStyle/>
                    <a:p>
                      <a:pPr algn="ctr" fontAlgn="ctr"/>
                      <a:r>
                        <a:rPr lang="en-US" sz="1100" u="none" strike="noStrike">
                          <a:effectLst/>
                        </a:rPr>
                        <a:t>Two-Tone</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a:effectLst/>
                        </a:rPr>
                        <a:t>104</a:t>
                      </a:r>
                      <a:endParaRPr lang="en-US" sz="1100" b="0" i="0" u="none" strike="noStrike">
                        <a:solidFill>
                          <a:srgbClr val="525252"/>
                        </a:solidFill>
                        <a:effectLst/>
                        <a:latin typeface="Segoe UI" panose="020B0502040204020203" pitchFamily="34" charset="0"/>
                      </a:endParaRPr>
                    </a:p>
                  </a:txBody>
                  <a:tcPr marL="9525" marR="9525" marT="9525" marB="0" anchor="ctr"/>
                </a:tc>
                <a:tc>
                  <a:txBody>
                    <a:bodyPr/>
                    <a:lstStyle/>
                    <a:p>
                      <a:pPr algn="ctr" fontAlgn="ctr"/>
                      <a:r>
                        <a:rPr lang="en-US" sz="1100" u="none" strike="noStrike" dirty="0">
                          <a:effectLst/>
                        </a:rPr>
                        <a:t>10%</a:t>
                      </a:r>
                      <a:endParaRPr lang="en-US" sz="1100" b="0" i="0" u="none" strike="noStrike" dirty="0">
                        <a:solidFill>
                          <a:srgbClr val="525252"/>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3856762993"/>
                  </a:ext>
                </a:extLst>
              </a:tr>
            </a:tbl>
          </a:graphicData>
        </a:graphic>
      </p:graphicFrame>
    </p:spTree>
    <p:extLst>
      <p:ext uri="{BB962C8B-B14F-4D97-AF65-F5344CB8AC3E}">
        <p14:creationId xmlns:p14="http://schemas.microsoft.com/office/powerpoint/2010/main" val="268576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 </a:t>
            </a:r>
            <a:r>
              <a:rPr lang="en-US" sz="2400" b="1" dirty="0">
                <a:solidFill>
                  <a:srgbClr val="295269"/>
                </a:solidFill>
                <a:latin typeface="Roboto"/>
                <a:ea typeface="Roboto"/>
                <a:cs typeface="Roboto"/>
                <a:sym typeface="Roboto"/>
              </a:rPr>
              <a:t>Analyze the Data Cont’d: Insights from Purchase Table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94000" y="1350337"/>
            <a:ext cx="4920900" cy="350053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a:t>
            </a:r>
            <a:r>
              <a:rPr lang="en-US" sz="1200" b="0" i="0" u="none" strike="noStrike" cap="none" dirty="0">
                <a:solidFill>
                  <a:srgbClr val="000000"/>
                </a:solidFill>
                <a:latin typeface="Roboto"/>
                <a:ea typeface="Roboto"/>
                <a:cs typeface="Roboto"/>
                <a:sym typeface="Roboto"/>
              </a:rPr>
              <a:t>he majority of customers purchased the Eugene Narrow model.</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It makes sense that a narrow model was the most popular since </a:t>
            </a:r>
            <a:r>
              <a:rPr lang="en-US" sz="1200" dirty="0">
                <a:latin typeface="Roboto"/>
                <a:ea typeface="Roboto"/>
                <a:cs typeface="Roboto"/>
                <a:sym typeface="Roboto"/>
              </a:rPr>
              <a:t>narrow was the favorite fit from the quiz table.</a:t>
            </a:r>
            <a:endParaRPr lang="en-US" sz="1200" b="0" i="0" u="none" strike="noStrike" cap="none" dirty="0">
              <a:solidFill>
                <a:srgbClr val="000000"/>
              </a:solidFill>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Jet Black was the most popular color purchased. This is interesting because Tortoise was the favorite color from the quiz table.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There are 3 prices listed in the p</a:t>
            </a:r>
            <a:r>
              <a:rPr lang="en-US" sz="1200" dirty="0">
                <a:latin typeface="Roboto"/>
                <a:ea typeface="Roboto"/>
                <a:cs typeface="Roboto"/>
                <a:sym typeface="Roboto"/>
              </a:rPr>
              <a:t>urchase table. $95, $150 and $50. Of the customers who purchased, the majority spent the middle range of $95.</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I’d be interested to know what color and price the Eugene Narrow glasses are.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If the Eugene Narrow glasses are only made in black, it might make sense to make them in one of the variations of tortoise since that is customer’s favorite color from the quiz.</a:t>
            </a:r>
          </a:p>
        </p:txBody>
      </p:sp>
      <p:sp>
        <p:nvSpPr>
          <p:cNvPr id="5" name="Shape 323">
            <a:extLst>
              <a:ext uri="{FF2B5EF4-FFF2-40B4-BE49-F238E27FC236}">
                <a16:creationId xmlns:a16="http://schemas.microsoft.com/office/drawing/2014/main" id="{ED297399-44B2-4B77-A153-14945AC4B968}"/>
              </a:ext>
            </a:extLst>
          </p:cNvPr>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model_name, COUNT(model_name)</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GROUP BY model_name</a:t>
            </a:r>
          </a:p>
          <a:p>
            <a:pPr lvl="0">
              <a:buClr>
                <a:schemeClr val="dk1"/>
              </a:buClr>
              <a:buSzPts val="1100"/>
            </a:pPr>
            <a:r>
              <a:rPr lang="en-US" sz="900" dirty="0">
                <a:latin typeface="Courier New"/>
                <a:ea typeface="Courier New"/>
                <a:cs typeface="Courier New"/>
                <a:sym typeface="Courier New"/>
              </a:rPr>
              <a:t>ORDER BY COUNT(model_name)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color, COUNT(color)</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GROUP BY color</a:t>
            </a:r>
          </a:p>
          <a:p>
            <a:pPr lvl="0">
              <a:buClr>
                <a:schemeClr val="dk1"/>
              </a:buClr>
              <a:buSzPts val="1100"/>
            </a:pPr>
            <a:r>
              <a:rPr lang="en-US" sz="900" dirty="0">
                <a:latin typeface="Courier New"/>
                <a:ea typeface="Courier New"/>
                <a:cs typeface="Courier New"/>
                <a:sym typeface="Courier New"/>
              </a:rPr>
              <a:t>ORDER BY COUNT(color)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price, COUNT(price)</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GROUP BY price</a:t>
            </a:r>
          </a:p>
          <a:p>
            <a:pPr lvl="0">
              <a:buClr>
                <a:schemeClr val="dk1"/>
              </a:buClr>
              <a:buSzPts val="1100"/>
            </a:pPr>
            <a:r>
              <a:rPr lang="en-US" sz="900" dirty="0">
                <a:latin typeface="Courier New"/>
                <a:ea typeface="Courier New"/>
                <a:cs typeface="Courier New"/>
                <a:sym typeface="Courier New"/>
              </a:rPr>
              <a:t>ORDER BY COUNT(price) </a:t>
            </a:r>
            <a:r>
              <a:rPr lang="en-US" sz="900" dirty="0" err="1">
                <a:latin typeface="Courier New"/>
                <a:ea typeface="Courier New"/>
                <a:cs typeface="Courier New"/>
                <a:sym typeface="Courier New"/>
              </a:rPr>
              <a:t>desc</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1556318448"/>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1688</Words>
  <Application>Microsoft Office PowerPoint</Application>
  <PresentationFormat>On-screen Show (16:9)</PresentationFormat>
  <Paragraphs>445</Paragraphs>
  <Slides>13</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Segoe UI</vt:lpstr>
      <vt:lpstr>Calibri</vt:lpstr>
      <vt:lpstr>Roboto</vt:lpstr>
      <vt:lpstr>Courier New</vt:lpstr>
      <vt:lpstr>Roboto Thin</vt:lpstr>
      <vt:lpstr>Dosis</vt:lpstr>
      <vt:lpstr>Arial</vt:lpstr>
      <vt:lpstr>Roboto Black</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Emma Jamieson</dc:creator>
  <cp:lastModifiedBy>Emma Jamieson</cp:lastModifiedBy>
  <cp:revision>38</cp:revision>
  <dcterms:modified xsi:type="dcterms:W3CDTF">2019-01-14T21:38:55Z</dcterms:modified>
</cp:coreProperties>
</file>